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00" r:id="rId2"/>
  </p:sldMasterIdLst>
  <p:notesMasterIdLst>
    <p:notesMasterId r:id="rId14"/>
  </p:notesMasterIdLst>
  <p:sldIdLst>
    <p:sldId id="256" r:id="rId3"/>
    <p:sldId id="307" r:id="rId4"/>
    <p:sldId id="308" r:id="rId5"/>
    <p:sldId id="323" r:id="rId6"/>
    <p:sldId id="324" r:id="rId7"/>
    <p:sldId id="318" r:id="rId8"/>
    <p:sldId id="330" r:id="rId9"/>
    <p:sldId id="327" r:id="rId10"/>
    <p:sldId id="319" r:id="rId11"/>
    <p:sldId id="331" r:id="rId12"/>
    <p:sldId id="329" r:id="rId13"/>
  </p:sldIdLst>
  <p:sldSz cx="9144000" cy="6858000" type="screen4x3"/>
  <p:notesSz cx="6794500" cy="9906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77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ksana_Kuznetsova" initials="OK" lastIdx="5" clrIdx="0"/>
  <p:cmAuthor id="1" name="Denis Esaulov" initials="DE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3433"/>
    <a:srgbClr val="23AE8B"/>
    <a:srgbClr val="39B8BF"/>
    <a:srgbClr val="9DCD8F"/>
    <a:srgbClr val="777776"/>
    <a:srgbClr val="E25F5A"/>
    <a:srgbClr val="8FD0D1"/>
    <a:srgbClr val="B0D5E2"/>
    <a:srgbClr val="67AE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06" autoAdjust="0"/>
    <p:restoredTop sz="91099" autoAdjust="0"/>
  </p:normalViewPr>
  <p:slideViewPr>
    <p:cSldViewPr snapToGrid="0" snapToObjects="1">
      <p:cViewPr>
        <p:scale>
          <a:sx n="78" d="100"/>
          <a:sy n="78" d="100"/>
        </p:scale>
        <p:origin x="-72" y="-540"/>
      </p:cViewPr>
      <p:guideLst>
        <p:guide orient="horz" pos="377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4C43A6-D10B-47C6-8BD8-E32D4ACC8C38}" type="datetimeFigureOut">
              <a:rPr lang="ru-RU" smtClean="0"/>
              <a:pPr/>
              <a:t>24.04.2018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810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BDAF4E-319C-43CF-A191-27A03EF9549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4167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DAF4E-319C-43CF-A191-27A03EF9549E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2244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DAF4E-319C-43CF-A191-27A03EF9549E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9334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743C-B9E4-4877-9F5D-9E68CEF8736C}" type="datetime1">
              <a:rPr lang="en-US" smtClean="0"/>
              <a:t>4/24/2018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283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657E0-879A-4906-A6B9-690E0F025514}" type="datetime1">
              <a:rPr lang="en-US" smtClean="0"/>
              <a:t>4/24/2018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33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C42FF-0881-4482-89FE-C89FD6C607D9}" type="datetime1">
              <a:rPr lang="en-US" smtClean="0"/>
              <a:t>4/24/2018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207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5A19-DD7C-4794-93D7-9445E06206E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2715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E6546-3E1F-4D86-8548-5D42336642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483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68901-D997-492A-9FDA-14427F0A5DC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494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34DE-8BF8-4BB4-AF3D-10AFA376A36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3343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37E2C-2CE4-48B4-B030-F5BDEEBEDD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1375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E6BC7-27BA-4618-A2BC-BA26E416420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6578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64736-759B-4F9D-8C37-4F8E8DED79F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107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9805-7768-44FC-A02E-3D316F86AC8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08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93882-4EE6-456A-A224-CE493895E34B}" type="datetime1">
              <a:rPr lang="en-US" smtClean="0"/>
              <a:t>4/24/2018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5443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1B4CB-0F70-4680-A86B-108822F7CE4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8007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15224-7B86-4933-89AA-D890533AE67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6489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27E5E-0FA1-4E5E-B6B4-C221072BF77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693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457200" y="1079426"/>
            <a:ext cx="4834172" cy="794081"/>
          </a:xfrm>
          <a:prstGeom prst="rect">
            <a:avLst/>
          </a:prstGeom>
        </p:spPr>
        <p:txBody>
          <a:bodyPr lIns="111458" tIns="55729" rIns="111458" bIns="55729"/>
          <a:lstStyle>
            <a:lvl1pPr algn="l">
              <a:defRPr sz="23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336546"/>
            <a:ext cx="4834172" cy="3832058"/>
          </a:xfrm>
          <a:prstGeom prst="rect">
            <a:avLst/>
          </a:prstGeom>
        </p:spPr>
        <p:txBody>
          <a:bodyPr lIns="111458" tIns="55729" rIns="111458" bIns="55729"/>
          <a:lstStyle>
            <a:lvl1pPr marL="190187" indent="-190187" algn="l">
              <a:buClr>
                <a:srgbClr val="00909B"/>
              </a:buClr>
              <a:tabLst/>
              <a:defRPr sz="1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454592" y="1873505"/>
            <a:ext cx="4835704" cy="463044"/>
          </a:xfrm>
          <a:prstGeom prst="rect">
            <a:avLst/>
          </a:prstGeom>
        </p:spPr>
        <p:txBody>
          <a:bodyPr lIns="111458" tIns="55729" rIns="111458" bIns="55729"/>
          <a:lstStyle>
            <a:lvl1pPr marL="0" marR="0" indent="0" algn="l" defTabSz="5573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00" b="0">
                <a:solidFill>
                  <a:srgbClr val="00909B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dirty="0"/>
              <a:t>ЗАГОЛОВОК</a:t>
            </a:r>
          </a:p>
          <a:p>
            <a:pPr lvl="0"/>
            <a:endParaRPr lang="ru-RU" dirty="0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057498" y="6352267"/>
            <a:ext cx="681454" cy="365125"/>
          </a:xfrm>
          <a:prstGeom prst="rect">
            <a:avLst/>
          </a:prstGeom>
        </p:spPr>
        <p:txBody>
          <a:bodyPr vert="horz" lIns="111458" tIns="55729" rIns="111458" bIns="55729" rtlCol="0" anchor="ctr"/>
          <a:lstStyle>
            <a:lvl1pPr algn="r">
              <a:defRPr sz="1500">
                <a:solidFill>
                  <a:srgbClr val="00909B"/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1"/>
          </p:nvPr>
        </p:nvSpPr>
        <p:spPr>
          <a:xfrm>
            <a:off x="5520331" y="1085493"/>
            <a:ext cx="3179579" cy="5095995"/>
          </a:xfrm>
          <a:prstGeom prst="rect">
            <a:avLst/>
          </a:prstGeom>
        </p:spPr>
        <p:txBody>
          <a:bodyPr lIns="102378" tIns="51190" rIns="102378" bIns="51190" anchor="ctr"/>
          <a:lstStyle>
            <a:lvl1pPr algn="ctr"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5817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F56FB-CD46-421C-8B71-332E83E9FDB8}" type="datetime1">
              <a:rPr lang="en-US" smtClean="0"/>
              <a:t>4/24/2018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823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AD17B-C50C-4450-AA7C-67B900B8A97F}" type="datetime1">
              <a:rPr lang="en-US" smtClean="0"/>
              <a:t>4/24/2018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661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E3BFE-382D-4393-A9EB-418404EB1E88}" type="datetime1">
              <a:rPr lang="en-US" smtClean="0"/>
              <a:t>4/24/2018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022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24C5C-E06B-42C8-A053-5BD6BF1680A5}" type="datetime1">
              <a:rPr lang="en-US" smtClean="0"/>
              <a:t>4/24/2018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01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D7F43-41CA-4F4E-86E8-7FF75B41E5BE}" type="datetime1">
              <a:rPr lang="en-US" smtClean="0"/>
              <a:t>4/24/2018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919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657D7-2E29-4AC7-9E09-6A0193214C29}" type="datetime1">
              <a:rPr lang="en-US" smtClean="0"/>
              <a:t>4/24/2018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399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11887-7D63-42F6-9993-42BB1871B4BD}" type="datetime1">
              <a:rPr lang="en-US" smtClean="0"/>
              <a:t>4/24/2018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721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93EC4-52F8-45D6-835B-5F13A7FC6083}" type="datetime1">
              <a:rPr lang="en-US" smtClean="0"/>
              <a:t>4/24/2018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4ECAB-E47D-444F-88B2-CC7E75B156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9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8F52A6-3B2D-4B00-9457-1A50221A455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4ECAB-E47D-444F-88B2-CC7E75B15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000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6.jpeg"/><Relationship Id="rId7" Type="http://schemas.openxmlformats.org/officeDocument/2006/relationships/image" Target="../media/image3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4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hyperlink" Target="http://&#1092;&#1080;&#1085;&#1083;&#1072;&#1075;&#1077;&#1088;&#1100;.&#1088;&#1092;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&#1092;&#1080;&#1085;&#1075;&#1088;&#1072;&#1084;&#1092;&#1077;&#1089;&#1090;.&#1088;&#1092;/" TargetMode="External"/><Relationship Id="rId3" Type="http://schemas.openxmlformats.org/officeDocument/2006/relationships/image" Target="../media/image6.jpeg"/><Relationship Id="rId7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6.jpeg"/><Relationship Id="rId7" Type="http://schemas.openxmlformats.org/officeDocument/2006/relationships/image" Target="../media/image2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16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324" y="507569"/>
            <a:ext cx="2388676" cy="3138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63" y="446196"/>
            <a:ext cx="2144576" cy="584092"/>
          </a:xfrm>
          <a:prstGeom prst="rect">
            <a:avLst/>
          </a:prstGeom>
        </p:spPr>
      </p:pic>
      <p:sp>
        <p:nvSpPr>
          <p:cNvPr id="8" name="Название 1"/>
          <p:cNvSpPr txBox="1">
            <a:spLocks/>
          </p:cNvSpPr>
          <p:nvPr/>
        </p:nvSpPr>
        <p:spPr bwMode="auto">
          <a:xfrm>
            <a:off x="413467" y="1730477"/>
            <a:ext cx="8317065" cy="263363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b="1" dirty="0">
                <a:solidFill>
                  <a:srgbClr val="777776"/>
                </a:solidFill>
                <a:latin typeface="Tahoma" charset="0"/>
              </a:rPr>
              <a:t>Распространение материалов финансового лагеря с помощью системы дистанционного обучения</a:t>
            </a: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endParaRPr lang="ru-RU" sz="1400" dirty="0">
              <a:solidFill>
                <a:srgbClr val="777776"/>
              </a:solidFill>
              <a:latin typeface="Tahoma" charset="0"/>
            </a:endParaRP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endParaRPr lang="ru-RU" sz="1200" dirty="0">
              <a:solidFill>
                <a:srgbClr val="777776"/>
              </a:solidFill>
              <a:latin typeface="Tahoma" charset="0"/>
            </a:endParaRP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endParaRPr lang="ru-RU" sz="1200" dirty="0">
              <a:solidFill>
                <a:srgbClr val="777776"/>
              </a:solidFill>
              <a:latin typeface="Tahoma" charset="0"/>
            </a:endParaRP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1200" dirty="0">
                <a:solidFill>
                  <a:srgbClr val="777776"/>
                </a:solidFill>
                <a:latin typeface="Tahoma" charset="0"/>
              </a:rPr>
              <a:t>Консультационная компания «ПАКК» в рамках Проекта Минфина России</a:t>
            </a: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endParaRPr lang="ru-RU" sz="1200" dirty="0">
              <a:solidFill>
                <a:srgbClr val="777776"/>
              </a:solidFill>
              <a:latin typeface="Tahoma" charset="0"/>
            </a:endParaRP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1200" dirty="0">
                <a:solidFill>
                  <a:srgbClr val="777776"/>
                </a:solidFill>
                <a:latin typeface="Tahoma" charset="0"/>
              </a:rPr>
              <a:t>«Содействие повышению уровня финансовой грамотности населения и развитию финансового образования в Российской Федерации»  </a:t>
            </a: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endParaRPr lang="ru-RU" b="1" dirty="0">
              <a:solidFill>
                <a:srgbClr val="777776"/>
              </a:solidFill>
              <a:latin typeface="Tahoma" charset="0"/>
            </a:endParaRP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endParaRPr lang="ru-RU" b="1" dirty="0">
              <a:solidFill>
                <a:srgbClr val="777776"/>
              </a:solidFill>
              <a:latin typeface="Tahoma" charset="0"/>
            </a:endParaRP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endParaRPr lang="ru-RU" b="1" dirty="0">
              <a:solidFill>
                <a:srgbClr val="777776"/>
              </a:solidFill>
              <a:latin typeface="Tahoma" charset="0"/>
            </a:endParaRP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b="1" dirty="0">
                <a:solidFill>
                  <a:srgbClr val="777776"/>
                </a:solidFill>
                <a:latin typeface="Tahoma" charset="0"/>
              </a:rPr>
              <a:t>ММСО 2018</a:t>
            </a: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1200" b="1" dirty="0">
                <a:solidFill>
                  <a:srgbClr val="777776"/>
                </a:solidFill>
                <a:latin typeface="Tahoma" charset="0"/>
              </a:rPr>
              <a:t>18-21 апреля, г. Москва</a:t>
            </a: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endParaRPr lang="ru-RU" b="1" dirty="0">
              <a:solidFill>
                <a:srgbClr val="777776"/>
              </a:solidFill>
              <a:latin typeface="Tahoma" charset="0"/>
            </a:endParaRP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endParaRPr lang="en-US" b="1" dirty="0">
              <a:solidFill>
                <a:srgbClr val="777776"/>
              </a:solidFill>
              <a:latin typeface="Tahoma" charset="0"/>
              <a:ea typeface="+mj-ea"/>
              <a:cs typeface="+mj-cs"/>
            </a:endParaRPr>
          </a:p>
        </p:txBody>
      </p:sp>
      <p:pic>
        <p:nvPicPr>
          <p:cNvPr id="1028" name="Picture 4" descr="http://www.fa.ru/news/PublishingImages/minfi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369" y="396385"/>
            <a:ext cx="2088438" cy="63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99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3"/>
    </mc:Choice>
    <mc:Fallback xmlns="">
      <p:transition spd="slow" advTm="2783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397042" y="972251"/>
            <a:ext cx="8605248" cy="1325563"/>
          </a:xfrm>
        </p:spPr>
        <p:txBody>
          <a:bodyPr>
            <a:normAutofit/>
          </a:bodyPr>
          <a:lstStyle/>
          <a:p>
            <a:r>
              <a:rPr lang="ru-RU" sz="2000" b="1" cap="all" dirty="0" smtClean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Дальнейшее развитие системы дистанционного обучения</a:t>
            </a:r>
            <a:endParaRPr lang="en-US" sz="2000" b="1" cap="all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390108"/>
            <a:ext cx="2134246" cy="244217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32000" y="806141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pic>
        <p:nvPicPr>
          <p:cNvPr id="7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44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C6D261E-2792-46F4-AF04-D3010E1B0423}"/>
              </a:ext>
            </a:extLst>
          </p:cNvPr>
          <p:cNvSpPr txBox="1"/>
          <p:nvPr/>
        </p:nvSpPr>
        <p:spPr>
          <a:xfrm>
            <a:off x="432000" y="2297814"/>
            <a:ext cx="4478867" cy="266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ru-RU" sz="2000" dirty="0" smtClean="0"/>
              <a:t>Развитие системы дистанционного обучения  </a:t>
            </a:r>
            <a:r>
              <a:rPr lang="ru-RU" sz="2000" dirty="0"/>
              <a:t>в направлении финансовой </a:t>
            </a:r>
            <a:r>
              <a:rPr lang="ru-RU" sz="2000" dirty="0" smtClean="0"/>
              <a:t>грамотности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ru-RU" sz="2000" dirty="0"/>
              <a:t>Р</a:t>
            </a:r>
            <a:r>
              <a:rPr lang="ru-RU" sz="2000" dirty="0" smtClean="0"/>
              <a:t>азработка курсов </a:t>
            </a:r>
            <a:r>
              <a:rPr lang="ru-RU" sz="2000" dirty="0"/>
              <a:t>для учителей и </a:t>
            </a:r>
            <a:r>
              <a:rPr lang="ru-RU" sz="2000" dirty="0" smtClean="0"/>
              <a:t>школьников</a:t>
            </a:r>
            <a:endParaRPr lang="ru-RU" sz="2000" dirty="0"/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ru-RU" sz="2000" dirty="0" smtClean="0"/>
              <a:t>Тиражирование накопленного опыта </a:t>
            </a:r>
            <a:r>
              <a:rPr lang="ru-RU" sz="2000" dirty="0"/>
              <a:t>в </a:t>
            </a:r>
            <a:r>
              <a:rPr lang="ru-RU" sz="2000" dirty="0" smtClean="0"/>
              <a:t>регионах</a:t>
            </a:r>
            <a:endParaRPr lang="ru-RU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C6D261E-2792-46F4-AF04-D3010E1B0423}"/>
              </a:ext>
            </a:extLst>
          </p:cNvPr>
          <p:cNvSpPr txBox="1"/>
          <p:nvPr/>
        </p:nvSpPr>
        <p:spPr>
          <a:xfrm>
            <a:off x="397042" y="5340087"/>
            <a:ext cx="86188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М</a:t>
            </a:r>
            <a:r>
              <a:rPr lang="ru-RU" sz="1600" dirty="0" smtClean="0"/>
              <a:t>ы </a:t>
            </a:r>
            <a:r>
              <a:rPr lang="ru-RU" sz="1600" dirty="0"/>
              <a:t>готовы к сотрудничеству в проведении мероприятий: семинаров, мастер-классов, </a:t>
            </a:r>
            <a:r>
              <a:rPr lang="ru-RU" sz="1600" dirty="0" smtClean="0"/>
              <a:t>фестивалей</a:t>
            </a:r>
            <a:endParaRPr lang="ru-RU" sz="1600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948688" y="3491901"/>
            <a:ext cx="2767755" cy="615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 typeface="Wingdings" pitchFamily="2" charset="2"/>
              <a:buNone/>
              <a:defRPr/>
            </a:pPr>
            <a:endParaRPr lang="en-US" sz="2000" dirty="0"/>
          </a:p>
        </p:txBody>
      </p:sp>
      <p:sp>
        <p:nvSpPr>
          <p:cNvPr id="15" name="object 4"/>
          <p:cNvSpPr/>
          <p:nvPr/>
        </p:nvSpPr>
        <p:spPr>
          <a:xfrm>
            <a:off x="432000" y="6176935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4" name="Рисунок 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315" y="2335914"/>
            <a:ext cx="3827685" cy="28329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201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5625" y="819851"/>
            <a:ext cx="8605248" cy="1325563"/>
          </a:xfrm>
        </p:spPr>
        <p:txBody>
          <a:bodyPr>
            <a:normAutofit/>
          </a:bodyPr>
          <a:lstStyle/>
          <a:p>
            <a:r>
              <a:rPr lang="ru-RU" sz="2000" b="1" cap="all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Контакты</a:t>
            </a:r>
            <a:endParaRPr lang="en-US" sz="2000" b="1" cap="all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390108"/>
            <a:ext cx="2134246" cy="244217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32000" y="806141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pic>
        <p:nvPicPr>
          <p:cNvPr id="7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44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55625" y="2552039"/>
            <a:ext cx="8450921" cy="910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Clr>
                <a:srgbClr val="23AE8B"/>
              </a:buClr>
              <a:buFont typeface="Arial" panose="020B0604020202020204" pitchFamily="34" charset="0"/>
              <a:buNone/>
              <a:defRPr/>
            </a:pPr>
            <a:r>
              <a:rPr lang="ru-RU" sz="1600" b="1" dirty="0" err="1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Финогенов</a:t>
            </a:r>
            <a:r>
              <a:rPr lang="ru-RU" sz="16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Вадим,  </a:t>
            </a:r>
            <a:r>
              <a:rPr lang="ru-RU" sz="16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генеральный директор</a:t>
            </a:r>
          </a:p>
          <a:p>
            <a:pPr marL="0" indent="0">
              <a:lnSpc>
                <a:spcPct val="110000"/>
              </a:lnSpc>
              <a:buClr>
                <a:srgbClr val="23AE8B"/>
              </a:buClr>
              <a:buFont typeface="Arial" panose="020B0604020202020204" pitchFamily="34" charset="0"/>
              <a:buNone/>
              <a:defRPr/>
            </a:pPr>
            <a:r>
              <a:rPr lang="ru-RU" sz="16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Ершова Светлана,   </a:t>
            </a:r>
            <a:r>
              <a:rPr lang="ru-RU" sz="16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руководитель проекта</a:t>
            </a:r>
          </a:p>
          <a:p>
            <a:pPr>
              <a:lnSpc>
                <a:spcPct val="110000"/>
              </a:lnSpc>
              <a:buFont typeface="Wingdings" pitchFamily="2" charset="2"/>
              <a:buNone/>
              <a:defRPr/>
            </a:pPr>
            <a:endParaRPr lang="en-US" sz="1600" dirty="0"/>
          </a:p>
        </p:txBody>
      </p:sp>
      <p:pic>
        <p:nvPicPr>
          <p:cNvPr id="17" name="Picture 4" descr="https://www.shreedishatravels.com/Img1/weblogo.png">
            <a:extLst>
              <a:ext uri="{FF2B5EF4-FFF2-40B4-BE49-F238E27FC236}">
                <a16:creationId xmlns:a16="http://schemas.microsoft.com/office/drawing/2014/main" xmlns="" id="{8F601754-7947-401D-A58D-AD94A2C7F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261" y="5744156"/>
            <a:ext cx="692112" cy="66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s://www.hollyparkschool.co.uk/wp-content/uploads/2013/01/phone.png">
            <a:extLst>
              <a:ext uri="{FF2B5EF4-FFF2-40B4-BE49-F238E27FC236}">
                <a16:creationId xmlns:a16="http://schemas.microsoft.com/office/drawing/2014/main" xmlns="" id="{5A83B3E7-5C9B-4E15-8966-209E5841A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0455" y="4419584"/>
            <a:ext cx="475134" cy="47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C02EA722-AFF6-4461-A361-FCF495E3DEB5}"/>
              </a:ext>
            </a:extLst>
          </p:cNvPr>
          <p:cNvSpPr/>
          <p:nvPr/>
        </p:nvSpPr>
        <p:spPr>
          <a:xfrm>
            <a:off x="4680308" y="4380892"/>
            <a:ext cx="45277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5F5F5F"/>
                </a:solidFill>
                <a:latin typeface="Candara" panose="020E0502030303020204" pitchFamily="34" charset="0"/>
              </a:rPr>
              <a:t>+7 (495) 212-05-78</a:t>
            </a:r>
          </a:p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+7  (800) 707 03 13</a:t>
            </a:r>
            <a:endParaRPr lang="ru-RU" dirty="0">
              <a:solidFill>
                <a:srgbClr val="5F5F5F"/>
              </a:solidFill>
              <a:latin typeface="FUTURA"/>
            </a:endParaRPr>
          </a:p>
        </p:txBody>
      </p:sp>
      <p:pic>
        <p:nvPicPr>
          <p:cNvPr id="20" name="Picture 2" descr="http://babaimage.com/images/map-localization-icon-10224-free-icons-and-png-backgrounds.png">
            <a:extLst>
              <a:ext uri="{FF2B5EF4-FFF2-40B4-BE49-F238E27FC236}">
                <a16:creationId xmlns:a16="http://schemas.microsoft.com/office/drawing/2014/main" xmlns="" id="{1C7F53BB-58AD-407F-A920-1264DAE24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0456" y="3590966"/>
            <a:ext cx="475133" cy="47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CCF7F3E-86E6-4751-83FD-9B96154B3316}"/>
              </a:ext>
            </a:extLst>
          </p:cNvPr>
          <p:cNvSpPr txBox="1"/>
          <p:nvPr/>
        </p:nvSpPr>
        <p:spPr>
          <a:xfrm>
            <a:off x="4758249" y="5853483"/>
            <a:ext cx="410671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  <a:tabLst>
                <a:tab pos="1074738" algn="l"/>
              </a:tabLst>
            </a:pPr>
            <a:r>
              <a:rPr lang="en-US" u="sng" dirty="0">
                <a:solidFill>
                  <a:srgbClr val="0070C0"/>
                </a:solidFill>
                <a:latin typeface="Candara" panose="020E0502030303020204" pitchFamily="34" charset="0"/>
              </a:rPr>
              <a:t>www.edu.</a:t>
            </a:r>
            <a:r>
              <a:rPr lang="ru-RU" u="sng" dirty="0">
                <a:solidFill>
                  <a:srgbClr val="0070C0"/>
                </a:solidFill>
                <a:latin typeface="Candara" panose="020E0502030303020204" pitchFamily="34" charset="0"/>
              </a:rPr>
              <a:t>pacc.ru</a:t>
            </a:r>
            <a:endParaRPr lang="en-US" u="sng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344EC498-6520-414F-98A8-15A0760CAB12}"/>
              </a:ext>
            </a:extLst>
          </p:cNvPr>
          <p:cNvSpPr/>
          <p:nvPr/>
        </p:nvSpPr>
        <p:spPr>
          <a:xfrm>
            <a:off x="4680308" y="3547794"/>
            <a:ext cx="42026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5F5F5F"/>
                </a:solidFill>
                <a:latin typeface="Candara" panose="020E0502030303020204" pitchFamily="34" charset="0"/>
              </a:rPr>
              <a:t>115184</a:t>
            </a:r>
            <a:r>
              <a:rPr lang="ru-RU" dirty="0">
                <a:solidFill>
                  <a:srgbClr val="5F5F5F"/>
                </a:solidFill>
                <a:latin typeface="Candara" panose="020E0502030303020204" pitchFamily="34" charset="0"/>
              </a:rPr>
              <a:t>, г. Москва,</a:t>
            </a:r>
          </a:p>
          <a:p>
            <a:r>
              <a:rPr lang="ru-RU" dirty="0">
                <a:solidFill>
                  <a:srgbClr val="5F5F5F"/>
                </a:solidFill>
                <a:latin typeface="Candara" panose="020E0502030303020204" pitchFamily="34" charset="0"/>
              </a:rPr>
              <a:t>ул. Пятницкая, д. 55</a:t>
            </a:r>
            <a:r>
              <a:rPr lang="en-US" dirty="0">
                <a:solidFill>
                  <a:srgbClr val="5F5F5F"/>
                </a:solidFill>
                <a:latin typeface="Candara" panose="020E0502030303020204" pitchFamily="34" charset="0"/>
              </a:rPr>
              <a:t>/</a:t>
            </a:r>
            <a:r>
              <a:rPr lang="ru-RU" dirty="0">
                <a:solidFill>
                  <a:srgbClr val="5F5F5F"/>
                </a:solidFill>
                <a:latin typeface="Candara" panose="020E0502030303020204" pitchFamily="34" charset="0"/>
              </a:rPr>
              <a:t>25, стр. 4, этаж 4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2AA3A34B-E7BE-4E19-A43E-0ED8D432024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6"/>
          <a:stretch/>
        </p:blipFill>
        <p:spPr>
          <a:xfrm>
            <a:off x="4130455" y="5189201"/>
            <a:ext cx="475134" cy="303190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D4E931E2-1FB2-4B9B-9723-B1294C55B448}"/>
              </a:ext>
            </a:extLst>
          </p:cNvPr>
          <p:cNvSpPr/>
          <p:nvPr/>
        </p:nvSpPr>
        <p:spPr>
          <a:xfrm>
            <a:off x="4758249" y="5147915"/>
            <a:ext cx="1499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>
                <a:solidFill>
                  <a:srgbClr val="0070C0"/>
                </a:solidFill>
                <a:latin typeface="Candara" panose="020E0502030303020204" pitchFamily="34" charset="0"/>
              </a:rPr>
              <a:t>edu</a:t>
            </a:r>
            <a:r>
              <a:rPr lang="ru-RU" u="sng">
                <a:solidFill>
                  <a:srgbClr val="0070C0"/>
                </a:solidFill>
                <a:latin typeface="Candara" panose="020E0502030303020204" pitchFamily="34" charset="0"/>
              </a:rPr>
              <a:t>@</a:t>
            </a:r>
            <a:r>
              <a:rPr lang="ru-RU" u="sng" dirty="0">
                <a:solidFill>
                  <a:srgbClr val="0070C0"/>
                </a:solidFill>
                <a:latin typeface="Candara" panose="020E0502030303020204" pitchFamily="34" charset="0"/>
              </a:rPr>
              <a:t>pacc.ru</a:t>
            </a:r>
            <a:endParaRPr lang="ru-RU" dirty="0">
              <a:latin typeface="Candara" panose="020E0502030303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3E62EF5-106E-4E93-8F74-9E752CE68C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4657" y="3736257"/>
            <a:ext cx="3023782" cy="25545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C795F2B-C845-4107-8F21-3787C9101625}"/>
              </a:ext>
            </a:extLst>
          </p:cNvPr>
          <p:cNvSpPr txBox="1"/>
          <p:nvPr/>
        </p:nvSpPr>
        <p:spPr>
          <a:xfrm>
            <a:off x="4783470" y="6233582"/>
            <a:ext cx="4321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Материалы по играм, тренингам, мастер-классам, кейсам можно найти на нашем сайте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62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251460" y="819851"/>
            <a:ext cx="8809413" cy="1207339"/>
          </a:xfrm>
        </p:spPr>
        <p:txBody>
          <a:bodyPr>
            <a:normAutofit/>
          </a:bodyPr>
          <a:lstStyle/>
          <a:p>
            <a:r>
              <a:rPr lang="ru-RU" sz="1900" b="1" cap="all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«Первый всероссийский финансовый лагерь», 2016</a:t>
            </a:r>
            <a:endParaRPr lang="en-US" sz="1900" b="1" cap="all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" y="2244725"/>
            <a:ext cx="8638540" cy="4351338"/>
          </a:xfrm>
        </p:spPr>
        <p:txBody>
          <a:bodyPr rtlCol="0">
            <a:normAutofit/>
          </a:bodyPr>
          <a:lstStyle/>
          <a:p>
            <a:pPr marL="0" indent="0" fontAlgn="auto">
              <a:lnSpc>
                <a:spcPct val="110000"/>
              </a:lnSpc>
              <a:spcAft>
                <a:spcPts val="0"/>
              </a:spcAft>
              <a:buClr>
                <a:srgbClr val="23AE8B"/>
              </a:buClr>
              <a:buNone/>
              <a:defRPr/>
            </a:pPr>
            <a:endParaRPr lang="ru-RU" sz="1600" b="1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 fontAlgn="auto">
              <a:lnSpc>
                <a:spcPct val="11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000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390108"/>
            <a:ext cx="2134246" cy="244217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32000" y="806141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pic>
        <p:nvPicPr>
          <p:cNvPr id="7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44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\\skynet\Консалтинг\ФХИ_3\Финлагерь\Организация лагеря\Фото из лагеря\Finlag_N_171.jpg">
            <a:extLst>
              <a:ext uri="{FF2B5EF4-FFF2-40B4-BE49-F238E27FC236}">
                <a16:creationId xmlns="" xmlns:a16="http://schemas.microsoft.com/office/drawing/2014/main" id="{E8D0943B-A5D9-471A-B050-5F4375DDE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" y="1786683"/>
            <a:ext cx="2815716" cy="187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\\skynet\Консалтинг\ФХИ_3\Финлагерь\Организация лагеря\Фото из лагеря\Finlag_N_lq27.jpg">
            <a:extLst>
              <a:ext uri="{FF2B5EF4-FFF2-40B4-BE49-F238E27FC236}">
                <a16:creationId xmlns="" xmlns:a16="http://schemas.microsoft.com/office/drawing/2014/main" id="{2B5DC9CA-A0B2-40F3-8354-5916BBB4B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710" y="3429000"/>
            <a:ext cx="2813847" cy="187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\\skynet\Консалтинг\ФХИ_3\Финлагерь\Организация лагеря\Фото из лагеря\Finlag_N_106.jpg">
            <a:extLst>
              <a:ext uri="{FF2B5EF4-FFF2-40B4-BE49-F238E27FC236}">
                <a16:creationId xmlns="" xmlns:a16="http://schemas.microsoft.com/office/drawing/2014/main" id="{41B554CC-C615-4801-B8BA-92CB3A09C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16" y="4786906"/>
            <a:ext cx="2813847" cy="187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бъект 2">
            <a:extLst>
              <a:ext uri="{FF2B5EF4-FFF2-40B4-BE49-F238E27FC236}">
                <a16:creationId xmlns="" xmlns:a16="http://schemas.microsoft.com/office/drawing/2014/main" id="{C78DD3EF-75CC-42DC-A9AD-A4BC2AC8FB2A}"/>
              </a:ext>
            </a:extLst>
          </p:cNvPr>
          <p:cNvSpPr txBox="1">
            <a:spLocks/>
          </p:cNvSpPr>
          <p:nvPr/>
        </p:nvSpPr>
        <p:spPr>
          <a:xfrm>
            <a:off x="4985973" y="2444907"/>
            <a:ext cx="3904027" cy="3007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Цикл просветительских мероприятий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Совокупность осознанных выборов и отработанных навыков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Каждый день в новой тематике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Сочетание теоретических и практических форматов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="" xmlns:a16="http://schemas.microsoft.com/office/drawing/2014/main" id="{34667A90-A154-4E98-9176-ED9ACE3BD7B7}"/>
              </a:ext>
            </a:extLst>
          </p:cNvPr>
          <p:cNvSpPr txBox="1">
            <a:spLocks/>
          </p:cNvSpPr>
          <p:nvPr/>
        </p:nvSpPr>
        <p:spPr>
          <a:xfrm>
            <a:off x="3323303" y="6054466"/>
            <a:ext cx="5566697" cy="576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bg1"/>
              </a:buClr>
              <a:buFont typeface="Arial" panose="020B0604020202020204" pitchFamily="34" charset="0"/>
              <a:buNone/>
            </a:pPr>
            <a:r>
              <a:rPr lang="ru-RU" sz="1400" b="1" dirty="0">
                <a:solidFill>
                  <a:srgbClr val="23AE8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Дети пребывают в условиях самостоятельности в пространстве обучающих </a:t>
            </a:r>
            <a:r>
              <a:rPr lang="ru-RU" sz="1400" b="1" dirty="0" smtClean="0">
                <a:solidFill>
                  <a:srgbClr val="23AE8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игр.</a:t>
            </a:r>
            <a:endParaRPr lang="ru-RU" sz="1400" b="1" dirty="0">
              <a:solidFill>
                <a:srgbClr val="23AE8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97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5625" y="819851"/>
            <a:ext cx="8605248" cy="1325563"/>
          </a:xfrm>
        </p:spPr>
        <p:txBody>
          <a:bodyPr>
            <a:normAutofit/>
          </a:bodyPr>
          <a:lstStyle/>
          <a:p>
            <a:r>
              <a:rPr lang="ru-RU" sz="2000" b="1" cap="all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Летний лагерь как способ повышения финансовой грамотности</a:t>
            </a:r>
            <a:endParaRPr lang="en-US" sz="2000" b="1" cap="all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390108"/>
            <a:ext cx="2134246" cy="244217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32000" y="806141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pic>
        <p:nvPicPr>
          <p:cNvPr id="7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44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\\skynet\Консалтинг\ФХИ_3\Финлагерь\Организация лагеря\Фото из лагеря\Finlag_N_17.jpg">
            <a:extLst>
              <a:ext uri="{FF2B5EF4-FFF2-40B4-BE49-F238E27FC236}">
                <a16:creationId xmlns="" xmlns:a16="http://schemas.microsoft.com/office/drawing/2014/main" id="{74C7896D-61B4-4F9C-B76E-2C4AFAF5D1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83" b="31859"/>
          <a:stretch/>
        </p:blipFill>
        <p:spPr bwMode="auto">
          <a:xfrm>
            <a:off x="2947530" y="2210308"/>
            <a:ext cx="2406266" cy="1627988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skynet\Консалтинг\ФХИ_3\Финлагерь\Организация лагеря\Фото из лагеря\Finlag_N_23.jpg">
            <a:extLst>
              <a:ext uri="{FF2B5EF4-FFF2-40B4-BE49-F238E27FC236}">
                <a16:creationId xmlns="" xmlns:a16="http://schemas.microsoft.com/office/drawing/2014/main" id="{73ED9946-75A6-4CBC-9178-10EAA4BC7A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83"/>
          <a:stretch/>
        </p:blipFill>
        <p:spPr bwMode="auto">
          <a:xfrm>
            <a:off x="514619" y="3886116"/>
            <a:ext cx="2406266" cy="1769455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5CEAB7E-92D8-4172-A861-A4D5321E95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19" y="2210307"/>
            <a:ext cx="2406266" cy="1626676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53949B3F-87EA-4BB4-8A4F-4CE1527F9EF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9"/>
          <a:stretch/>
        </p:blipFill>
        <p:spPr>
          <a:xfrm>
            <a:off x="2947530" y="3886116"/>
            <a:ext cx="2406266" cy="1769455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C239069-D66E-4431-A517-1B0694DFD2C7}"/>
              </a:ext>
            </a:extLst>
          </p:cNvPr>
          <p:cNvSpPr txBox="1"/>
          <p:nvPr/>
        </p:nvSpPr>
        <p:spPr>
          <a:xfrm>
            <a:off x="5490103" y="2145414"/>
            <a:ext cx="339055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ru-RU" sz="1600" dirty="0">
                <a:latin typeface="Verdana" charset="0"/>
                <a:ea typeface="Verdana" charset="0"/>
                <a:cs typeface="Verdana" charset="0"/>
              </a:rPr>
              <a:t>Вводное и итоговое тестирование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ru-RU" sz="1600" dirty="0">
                <a:latin typeface="Verdana" charset="0"/>
                <a:ea typeface="Verdana" charset="0"/>
                <a:cs typeface="Verdana" charset="0"/>
              </a:rPr>
              <a:t>Тематические семинары и мастер-классы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ru-RU" sz="1600" dirty="0">
                <a:latin typeface="Verdana" charset="0"/>
                <a:ea typeface="Verdana" charset="0"/>
                <a:cs typeface="Verdana" charset="0"/>
              </a:rPr>
              <a:t>Игро</a:t>
            </a:r>
            <a:r>
              <a:rPr lang="ru-RU" sz="16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вые формы просветительских мероприятий: кейсы, деловые игры, практикумы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Тренинги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ru-RU" sz="16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DEC3EB04-3B44-4998-BC48-36A76B6B6B06}"/>
              </a:ext>
            </a:extLst>
          </p:cNvPr>
          <p:cNvSpPr/>
          <p:nvPr/>
        </p:nvSpPr>
        <p:spPr>
          <a:xfrm>
            <a:off x="6176550" y="5091212"/>
            <a:ext cx="1794275" cy="640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3AE8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готовых сценариев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D3814523-31B7-4697-8B1B-E9E82E238F1A}"/>
              </a:ext>
            </a:extLst>
          </p:cNvPr>
          <p:cNvSpPr/>
          <p:nvPr/>
        </p:nvSpPr>
        <p:spPr>
          <a:xfrm>
            <a:off x="5490103" y="5091212"/>
            <a:ext cx="8752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23AE8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</a:t>
            </a:r>
            <a:endParaRPr lang="ru-RU" sz="4000" dirty="0">
              <a:solidFill>
                <a:srgbClr val="23AE8B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56B8B123-6590-475D-9AD5-D80C34E72F70}"/>
              </a:ext>
            </a:extLst>
          </p:cNvPr>
          <p:cNvSpPr/>
          <p:nvPr/>
        </p:nvSpPr>
        <p:spPr>
          <a:xfrm>
            <a:off x="422701" y="5731684"/>
            <a:ext cx="5753849" cy="10406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</a:pPr>
            <a:r>
              <a:rPr lang="ru-RU" sz="1400" b="1" dirty="0">
                <a:solidFill>
                  <a:srgbClr val="23AE8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 интересного к полезному, </a:t>
            </a:r>
            <a:endParaRPr lang="ru-RU" sz="1400" b="1" dirty="0" smtClean="0">
              <a:solidFill>
                <a:srgbClr val="23AE8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</a:pPr>
            <a:r>
              <a:rPr lang="ru-RU" sz="1400" b="1" dirty="0" smtClean="0">
                <a:solidFill>
                  <a:srgbClr val="23AE8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от </a:t>
            </a:r>
            <a:r>
              <a:rPr lang="ru-RU" sz="1400" b="1" dirty="0">
                <a:solidFill>
                  <a:srgbClr val="23AE8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простого к сложному,  </a:t>
            </a:r>
            <a:endParaRPr lang="ru-RU" sz="1400" b="1" dirty="0" smtClean="0">
              <a:solidFill>
                <a:srgbClr val="23AE8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</a:pPr>
            <a:r>
              <a:rPr lang="ru-RU" sz="1400" b="1" dirty="0" smtClean="0">
                <a:solidFill>
                  <a:srgbClr val="23AE8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от </a:t>
            </a:r>
            <a:r>
              <a:rPr lang="ru-RU" sz="1400" b="1" dirty="0">
                <a:solidFill>
                  <a:srgbClr val="23AE8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вопросов к принятию решений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DEC3EB04-3B44-4998-BC48-36A76B6B6B06}"/>
              </a:ext>
            </a:extLst>
          </p:cNvPr>
          <p:cNvSpPr/>
          <p:nvPr/>
        </p:nvSpPr>
        <p:spPr>
          <a:xfrm>
            <a:off x="0" y="5537488"/>
            <a:ext cx="5146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23AE8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</a:t>
            </a:r>
            <a:endParaRPr lang="ru-RU" sz="3200" b="1" dirty="0">
              <a:solidFill>
                <a:srgbClr val="23AE8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DEC3EB04-3B44-4998-BC48-36A76B6B6B06}"/>
              </a:ext>
            </a:extLst>
          </p:cNvPr>
          <p:cNvSpPr/>
          <p:nvPr/>
        </p:nvSpPr>
        <p:spPr>
          <a:xfrm>
            <a:off x="5795293" y="6187560"/>
            <a:ext cx="5146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23AE8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</a:t>
            </a:r>
            <a:endParaRPr lang="ru-RU" sz="3200" b="1" dirty="0">
              <a:solidFill>
                <a:srgbClr val="23AE8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lc="http://schemas.openxmlformats.org/drawingml/2006/lockedCanvas" xmlns:a16="http://schemas.microsoft.com/office/drawing/2014/main" xmlns="" id="{59EB561B-F9EB-4BAF-BC3F-6EC228EA2B48}"/>
              </a:ext>
            </a:extLst>
          </p:cNvPr>
          <p:cNvSpPr/>
          <p:nvPr/>
        </p:nvSpPr>
        <p:spPr>
          <a:xfrm>
            <a:off x="6111669" y="5731684"/>
            <a:ext cx="26955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400" b="1" u="sng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9"/>
              </a:rPr>
              <a:t>http://</a:t>
            </a:r>
            <a:r>
              <a:rPr lang="ru-RU" sz="1400" b="1" u="sng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9"/>
              </a:rPr>
              <a:t>ФИНЛАГЕРЬ.РФ</a:t>
            </a:r>
            <a:endParaRPr lang="en-US" sz="1400" b="1" u="sng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lc="http://schemas.openxmlformats.org/drawingml/2006/lockedCanvas" xmlns:a16="http://schemas.microsoft.com/office/drawing/2014/main" xmlns="" id="{4916B8D8-365C-4B0E-A2AA-A7D295EFC1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7854" y="5885572"/>
            <a:ext cx="503910" cy="50391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69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5625" y="806141"/>
            <a:ext cx="8605248" cy="1325563"/>
          </a:xfrm>
        </p:spPr>
        <p:txBody>
          <a:bodyPr>
            <a:normAutofit/>
          </a:bodyPr>
          <a:lstStyle/>
          <a:p>
            <a:r>
              <a:rPr lang="ru-RU" sz="2000" b="1" cap="all" dirty="0" smtClean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Коротко о том, что такое финансовый лагерь</a:t>
            </a:r>
            <a:endParaRPr lang="en-US" sz="2000" b="1" cap="all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390108"/>
            <a:ext cx="2134246" cy="244217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32000" y="806141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pic>
        <p:nvPicPr>
          <p:cNvPr id="7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44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bject 4"/>
          <p:cNvSpPr/>
          <p:nvPr/>
        </p:nvSpPr>
        <p:spPr>
          <a:xfrm>
            <a:off x="455625" y="6262061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2004_Финогенов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99123" y="1975104"/>
            <a:ext cx="6935894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3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5625" y="819851"/>
            <a:ext cx="8605248" cy="1325563"/>
          </a:xfrm>
        </p:spPr>
        <p:txBody>
          <a:bodyPr>
            <a:normAutofit/>
          </a:bodyPr>
          <a:lstStyle/>
          <a:p>
            <a:r>
              <a:rPr lang="ru-RU" sz="2000" b="1" cap="all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Распространение сценариев мероприятий и игровых форматов на семинарах и фестивалях </a:t>
            </a:r>
            <a:br>
              <a:rPr lang="ru-RU" sz="2000" b="1" cap="all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</a:br>
            <a:endParaRPr lang="en-US" sz="2000" b="1" cap="all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390108"/>
            <a:ext cx="2134246" cy="244217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32000" y="806141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pic>
        <p:nvPicPr>
          <p:cNvPr id="7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44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0F396C4-2F23-4A6F-A889-A9735564E4EE}"/>
              </a:ext>
            </a:extLst>
          </p:cNvPr>
          <p:cNvSpPr txBox="1"/>
          <p:nvPr/>
        </p:nvSpPr>
        <p:spPr>
          <a:xfrm>
            <a:off x="4894332" y="2937467"/>
            <a:ext cx="433692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i="0" u="none" strike="noStrike" kern="1200" cap="none" spc="0" normalizeH="0" baseline="0" noProof="0" dirty="0" smtClean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23AE8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ФЕСТИВАЛЬ</a:t>
            </a:r>
            <a:r>
              <a:rPr kumimoji="0" lang="ru-RU" i="0" u="none" strike="noStrike" kern="1200" cap="none" spc="0" normalizeH="0" noProof="0" dirty="0" smtClean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23AE8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ЭТО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srgbClr val="23AE8B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яркий</a:t>
            </a: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живой праздник насыщенный полезной и важной информацией, поданной в игровой форме. </a:t>
            </a:r>
          </a:p>
          <a:p>
            <a:pPr marL="285750" lvl="0" indent="-285750" algn="ctr">
              <a:buFont typeface="Wingdings" panose="05000000000000000000" pitchFamily="2" charset="2"/>
              <a:buChar char="v"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возможность</a:t>
            </a: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для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преподавателей </a:t>
            </a:r>
            <a:r>
              <a:rPr lang="ru-RU" sz="1600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узнать новое  и проверить на практике эффективность </a:t>
            </a:r>
            <a:r>
              <a:rPr lang="ru-RU" sz="1600" dirty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игровых </a:t>
            </a:r>
            <a:r>
              <a:rPr lang="ru-RU" sz="1600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форматов.</a:t>
            </a:r>
          </a:p>
          <a:p>
            <a:pPr marL="285750" indent="-285750" algn="ctr">
              <a:buFont typeface="Wingdings" panose="05000000000000000000" pitchFamily="2" charset="2"/>
              <a:buChar char="v"/>
              <a:defRPr/>
            </a:pPr>
            <a:r>
              <a:rPr lang="ru-RU" sz="1600" dirty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наглядная демонстрация преподавателям  вовлеченности школьников в </a:t>
            </a:r>
            <a:r>
              <a:rPr lang="ru-RU" sz="1600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процесс.</a:t>
            </a:r>
          </a:p>
          <a:p>
            <a:pPr marL="285750" indent="-285750" algn="ctr">
              <a:buFont typeface="Wingdings" panose="05000000000000000000" pitchFamily="2" charset="2"/>
              <a:buChar char="v"/>
              <a:defRPr/>
            </a:pPr>
            <a:r>
              <a:rPr lang="ru-RU" sz="1600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активное живое общение детей	 и взрослых.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343433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8CBCC59-5793-4654-A94F-EBFB12540A2D}"/>
              </a:ext>
            </a:extLst>
          </p:cNvPr>
          <p:cNvSpPr txBox="1"/>
          <p:nvPr/>
        </p:nvSpPr>
        <p:spPr>
          <a:xfrm>
            <a:off x="16184" y="6472219"/>
            <a:ext cx="7046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Организация фестиваля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─ технологично и недорого. </a:t>
            </a:r>
          </a:p>
        </p:txBody>
      </p:sp>
      <p:pic>
        <p:nvPicPr>
          <p:cNvPr id="1027" name="Picture 3" descr="\\skynet\Консалтинг\Финграмотность\7-8 этапы\Этап 8_Семинары\Фото и видео с семинаров\Москва_2017 04 27-28\Фото от ВШЭ\DSC_347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82" y="3931952"/>
            <a:ext cx="3585252" cy="2386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0F396C4-2F23-4A6F-A889-A9735564E4EE}"/>
              </a:ext>
            </a:extLst>
          </p:cNvPr>
          <p:cNvSpPr txBox="1"/>
          <p:nvPr/>
        </p:nvSpPr>
        <p:spPr>
          <a:xfrm>
            <a:off x="4716370" y="1729915"/>
            <a:ext cx="4660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Фестивали в 8 городах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России.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343433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Более 140 участников на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каждом.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343433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 descr="\\skynet\Консалтинг\Финграмотность\9-11 этапы ФетсивалиКонкурс\Фото\Ивантеевка\2 день\IMG_431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82" y="1873793"/>
            <a:ext cx="3585252" cy="238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lc="http://schemas.openxmlformats.org/drawingml/2006/lockedCanvas" xmlns:a16="http://schemas.microsoft.com/office/drawing/2014/main" xmlns="" id="{FB47A1D4-ADBD-4B6D-86E3-E0F1245F5F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143030">
            <a:off x="4601698" y="2800535"/>
            <a:ext cx="585267" cy="536494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lc="http://schemas.openxmlformats.org/drawingml/2006/lockedCanvas" xmlns:a16="http://schemas.microsoft.com/office/drawing/2014/main" xmlns="" id="{29EFBC09-3370-42DD-98C9-17C3DEADD79D}"/>
              </a:ext>
            </a:extLst>
          </p:cNvPr>
          <p:cNvSpPr/>
          <p:nvPr/>
        </p:nvSpPr>
        <p:spPr>
          <a:xfrm>
            <a:off x="4894332" y="2589755"/>
            <a:ext cx="3066865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8"/>
              </a:rPr>
              <a:t>http://</a:t>
            </a:r>
            <a:r>
              <a:rPr lang="ru-RU" sz="1600" b="1" u="sng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8"/>
              </a:rPr>
              <a:t>финграмфест.рф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52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5625" y="796552"/>
            <a:ext cx="8605248" cy="1325563"/>
          </a:xfrm>
        </p:spPr>
        <p:txBody>
          <a:bodyPr>
            <a:normAutofit/>
          </a:bodyPr>
          <a:lstStyle/>
          <a:p>
            <a:r>
              <a:rPr lang="ru-RU" sz="2000" b="1" cap="all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Система дистанционного обучения</a:t>
            </a:r>
            <a:br>
              <a:rPr lang="ru-RU" sz="2000" b="1" cap="all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</a:br>
            <a:endParaRPr lang="en-US" sz="2000" b="1" cap="all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390108"/>
            <a:ext cx="2134246" cy="244217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32000" y="806141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pic>
        <p:nvPicPr>
          <p:cNvPr id="7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44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Объект 2">
            <a:extLst>
              <a:ext uri="{FF2B5EF4-FFF2-40B4-BE49-F238E27FC236}">
                <a16:creationId xmlns="" xmlns:a16="http://schemas.microsoft.com/office/drawing/2014/main" id="{47972989-6163-4188-9E2C-5BE2EA47FBA4}"/>
              </a:ext>
            </a:extLst>
          </p:cNvPr>
          <p:cNvSpPr txBox="1">
            <a:spLocks/>
          </p:cNvSpPr>
          <p:nvPr/>
        </p:nvSpPr>
        <p:spPr>
          <a:xfrm>
            <a:off x="4657326" y="1691139"/>
            <a:ext cx="4283475" cy="1873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indent="-35560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Программа на 2 месяца</a:t>
            </a:r>
          </a:p>
          <a:p>
            <a:pPr marL="355600" indent="-35560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ru-RU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Более 250 активных участников </a:t>
            </a:r>
          </a:p>
          <a:p>
            <a:pPr marL="355600" indent="-35560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ru-RU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Участники из 60 регионов</a:t>
            </a:r>
            <a:endParaRPr lang="ru-RU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FA54099-79C6-4C1E-B9B5-AB8BF9816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640" y="3893678"/>
            <a:ext cx="3803280" cy="2504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662DA1F-C412-4AA1-9ADB-6014EE2705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416" r="8540" b="6268"/>
          <a:stretch/>
        </p:blipFill>
        <p:spPr>
          <a:xfrm>
            <a:off x="600640" y="1691139"/>
            <a:ext cx="3803280" cy="1873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10ECB807-3A51-43CF-A911-886734EEB5ED}"/>
              </a:ext>
            </a:extLst>
          </p:cNvPr>
          <p:cNvSpPr/>
          <p:nvPr/>
        </p:nvSpPr>
        <p:spPr>
          <a:xfrm>
            <a:off x="4572000" y="3893678"/>
            <a:ext cx="4368801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263" indent="-449263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dirty="0"/>
              <a:t>Доступность для всех уголков страны</a:t>
            </a:r>
          </a:p>
          <a:p>
            <a:pPr marL="449263" indent="-449263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dirty="0"/>
              <a:t>Обучение не выходя из дома или с работы</a:t>
            </a:r>
          </a:p>
          <a:p>
            <a:pPr marL="449263" indent="-449263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dirty="0"/>
              <a:t>Повышение мотивации к играм, следовательно, и к изучению материалов</a:t>
            </a:r>
          </a:p>
          <a:p>
            <a:pPr marL="449263" indent="-449263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dirty="0"/>
              <a:t>Стимулирование интереса к вопросам финансовой грамотности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25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32000" y="869023"/>
            <a:ext cx="8605248" cy="699460"/>
          </a:xfrm>
        </p:spPr>
        <p:txBody>
          <a:bodyPr>
            <a:normAutofit/>
          </a:bodyPr>
          <a:lstStyle/>
          <a:p>
            <a:r>
              <a:rPr lang="ru-RU" sz="2000" b="1" cap="all" dirty="0" smtClean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система дистанционного обучения</a:t>
            </a:r>
            <a:endParaRPr lang="en-US" sz="2000" b="1" cap="all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729" y="5342669"/>
            <a:ext cx="8638540" cy="987792"/>
          </a:xfrm>
        </p:spPr>
        <p:txBody>
          <a:bodyPr rtlCol="0">
            <a:normAutofit fontScale="47500" lnSpcReduction="20000"/>
          </a:bodyPr>
          <a:lstStyle/>
          <a:p>
            <a:pPr marL="171450" indent="-171450" algn="ctr" fontAlgn="auto">
              <a:lnSpc>
                <a:spcPct val="110000"/>
              </a:lnSpc>
              <a:spcAft>
                <a:spcPts val="0"/>
              </a:spcAft>
              <a:buClr>
                <a:srgbClr val="23AE8B"/>
              </a:buClr>
              <a:buFont typeface="Wingdings" charset="2"/>
              <a:buChar char="§"/>
              <a:defRPr/>
            </a:pPr>
            <a:endParaRPr lang="ru-RU" sz="1600" b="1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0" indent="0" algn="ctr">
              <a:lnSpc>
                <a:spcPct val="110000"/>
              </a:lnSpc>
              <a:buClr>
                <a:srgbClr val="23AE8B"/>
              </a:buClr>
              <a:buNone/>
              <a:defRPr/>
            </a:pPr>
            <a:r>
              <a:rPr lang="ru-RU" sz="29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Практическое применение игровых форматов  в дистанционном </a:t>
            </a:r>
            <a:r>
              <a:rPr lang="ru-RU" sz="29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обучении.</a:t>
            </a:r>
          </a:p>
          <a:p>
            <a:pPr marL="0" indent="0" algn="ctr">
              <a:lnSpc>
                <a:spcPct val="110000"/>
              </a:lnSpc>
              <a:buClr>
                <a:srgbClr val="23AE8B"/>
              </a:buClr>
              <a:buNone/>
              <a:defRPr/>
            </a:pPr>
            <a:r>
              <a:rPr lang="ru-RU" sz="2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Реализация </a:t>
            </a:r>
            <a:r>
              <a:rPr lang="ru-RU" sz="2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принципа </a:t>
            </a:r>
            <a:r>
              <a:rPr lang="ru-RU" sz="29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 интересного к полезному. </a:t>
            </a:r>
          </a:p>
          <a:p>
            <a:pPr marL="0" indent="0" algn="ctr" fontAlgn="auto">
              <a:lnSpc>
                <a:spcPct val="110000"/>
              </a:lnSpc>
              <a:spcAft>
                <a:spcPts val="0"/>
              </a:spcAft>
              <a:buClr>
                <a:srgbClr val="23AE8B"/>
              </a:buClr>
              <a:buNone/>
              <a:defRPr/>
            </a:pPr>
            <a:endParaRPr lang="ru-RU" sz="2900" b="1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 fontAlgn="auto">
              <a:lnSpc>
                <a:spcPct val="11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000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390108"/>
            <a:ext cx="2134246" cy="244217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32000" y="806141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pic>
        <p:nvPicPr>
          <p:cNvPr id="7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44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ject 4"/>
          <p:cNvSpPr/>
          <p:nvPr/>
        </p:nvSpPr>
        <p:spPr>
          <a:xfrm>
            <a:off x="480451" y="5343436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983982" y="2139997"/>
            <a:ext cx="3438117" cy="861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Clr>
                <a:srgbClr val="23AE8B"/>
              </a:buClr>
              <a:buNone/>
              <a:defRPr/>
            </a:pPr>
            <a:r>
              <a:rPr lang="ru-RU" sz="1600" b="1" dirty="0" smtClean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Обучение финансовой грамоте </a:t>
            </a:r>
          </a:p>
          <a:p>
            <a:pPr marL="0" indent="0">
              <a:lnSpc>
                <a:spcPct val="110000"/>
              </a:lnSpc>
              <a:buClr>
                <a:srgbClr val="23AE8B"/>
              </a:buClr>
              <a:buFont typeface="Arial" panose="020B0604020202020204" pitchFamily="34" charset="0"/>
              <a:buNone/>
              <a:defRPr/>
            </a:pPr>
            <a:endParaRPr lang="ru-RU" sz="1600" b="1" dirty="0" smtClean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>
              <a:lnSpc>
                <a:spcPct val="110000"/>
              </a:lnSpc>
              <a:buFont typeface="Wingdings" pitchFamily="2" charset="2"/>
              <a:buNone/>
              <a:defRPr/>
            </a:pPr>
            <a:endParaRPr lang="en-US" sz="1600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991100" y="2139997"/>
            <a:ext cx="3339900" cy="7159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0000"/>
              </a:lnSpc>
              <a:buClr>
                <a:srgbClr val="23AE8B"/>
              </a:buClr>
              <a:buNone/>
              <a:defRPr/>
            </a:pPr>
            <a:r>
              <a:rPr lang="ru-RU" sz="1600" b="1" dirty="0" smtClean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Обучение игровым технологиям </a:t>
            </a:r>
          </a:p>
          <a:p>
            <a:pPr marL="0" indent="0">
              <a:lnSpc>
                <a:spcPct val="110000"/>
              </a:lnSpc>
              <a:buClr>
                <a:srgbClr val="23AE8B"/>
              </a:buClr>
              <a:buFont typeface="Arial" panose="020B0604020202020204" pitchFamily="34" charset="0"/>
              <a:buNone/>
              <a:defRPr/>
            </a:pPr>
            <a:endParaRPr lang="ru-RU" sz="1600" b="1" dirty="0" smtClean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>
              <a:lnSpc>
                <a:spcPct val="110000"/>
              </a:lnSpc>
              <a:buFont typeface="Wingdings" pitchFamily="2" charset="2"/>
              <a:buNone/>
              <a:defRPr/>
            </a:pPr>
            <a:endParaRPr lang="en-US" sz="1600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983982" y="1568483"/>
            <a:ext cx="7176035" cy="3656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Clr>
                <a:srgbClr val="23AE8B"/>
              </a:buClr>
              <a:buNone/>
              <a:defRPr/>
            </a:pPr>
            <a:r>
              <a:rPr lang="ru-RU" sz="20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Одновременное решение равнозначных задач </a:t>
            </a:r>
            <a:endParaRPr lang="en-US" sz="2000" dirty="0">
              <a:solidFill>
                <a:srgbClr val="343433"/>
              </a:solidFill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566852" y="3360897"/>
            <a:ext cx="8367855" cy="20973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</a:pPr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10000"/>
              </a:lnSpc>
              <a:buFont typeface="Wingdings" pitchFamily="2" charset="2"/>
              <a:buNone/>
              <a:defRPr/>
            </a:pPr>
            <a:endParaRPr lang="en-US" sz="20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9" name="Рисунок 3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781300"/>
            <a:ext cx="2539800" cy="2404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7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82" y="2781300"/>
            <a:ext cx="2519248" cy="2404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10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581" y="3001797"/>
            <a:ext cx="1747520" cy="18430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319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5625" y="819851"/>
            <a:ext cx="8605248" cy="563339"/>
          </a:xfrm>
        </p:spPr>
        <p:txBody>
          <a:bodyPr>
            <a:normAutofit/>
          </a:bodyPr>
          <a:lstStyle/>
          <a:p>
            <a:r>
              <a:rPr lang="ru-RU" sz="2000" b="1" cap="all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Система дистанционного обучения</a:t>
            </a:r>
            <a:endParaRPr lang="en-US" sz="2000" b="1" cap="all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390108"/>
            <a:ext cx="2134246" cy="244217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32000" y="806141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pic>
        <p:nvPicPr>
          <p:cNvPr id="7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44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93674" y="1894493"/>
            <a:ext cx="27320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Первое знакомство </a:t>
            </a:r>
          </a:p>
          <a:p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Позволяет быстро и недорого обучать людей из любых регионов в удобное время. </a:t>
            </a:r>
            <a:endParaRPr lang="ru-RU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41298" y="1894493"/>
            <a:ext cx="26177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Глубокое погружение </a:t>
            </a:r>
          </a:p>
          <a:p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Дает возможность заинтересованным  педагогам получить индивидуальные консультации экспертов, отработать навыки </a:t>
            </a:r>
            <a:endParaRPr lang="ru-RU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02674" y="4612721"/>
            <a:ext cx="4338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Мастерство в руках </a:t>
            </a:r>
          </a:p>
          <a:p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Обязательная апробация - проведение мероприятий по финансовой грамотности в своих регионах и организациях  </a:t>
            </a:r>
            <a:endParaRPr lang="ru-RU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43807" y="6002258"/>
            <a:ext cx="6568193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Clr>
                <a:srgbClr val="23AE8B"/>
              </a:buClr>
              <a:defRPr/>
            </a:pPr>
            <a:r>
              <a:rPr lang="ru-RU" sz="16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«Финансовый поезд» </a:t>
            </a:r>
            <a:r>
              <a:rPr lang="ru-RU" sz="1600" dirty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Консультационная компания ПАКК отправляется к самым мотивированным участникам</a:t>
            </a:r>
          </a:p>
        </p:txBody>
      </p:sp>
      <p:sp>
        <p:nvSpPr>
          <p:cNvPr id="15" name="AutoShape 2" descr="http://s-vesti.ru/img/newsimages/1-1024x1024-5-w_fcf060aa72a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" descr="http://s-vesti.ru/img/newsimages/1-1024x1024-5-w_fcf060aa72a6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https://cdn.vectorstock.com/i/1000x1000/47/14/cartoon-locomotive-or-train-character-vector-94471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63"/>
          <a:stretch/>
        </p:blipFill>
        <p:spPr bwMode="auto">
          <a:xfrm>
            <a:off x="308498" y="5794991"/>
            <a:ext cx="1508126" cy="104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vlasova\Downloads\круг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49" y="1383190"/>
            <a:ext cx="3116262" cy="308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743748" y="2465032"/>
            <a:ext cx="1894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</a:t>
            </a:r>
            <a:r>
              <a:rPr lang="ru-RU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истанционное</a:t>
            </a:r>
          </a:p>
          <a:p>
            <a:pPr algn="ctr"/>
            <a:r>
              <a:rPr lang="ru-RU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обучение</a:t>
            </a:r>
            <a:endParaRPr lang="ru-RU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09151" y="2340769"/>
            <a:ext cx="1322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</a:t>
            </a:r>
            <a:r>
              <a:rPr lang="ru-RU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чное</a:t>
            </a:r>
          </a:p>
          <a:p>
            <a:pPr algn="ctr"/>
            <a:r>
              <a:rPr lang="ru-RU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обучение</a:t>
            </a:r>
            <a:endParaRPr lang="ru-RU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39488" y="3550128"/>
            <a:ext cx="1851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</a:t>
            </a:r>
            <a:r>
              <a:rPr lang="ru-RU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рактическое применение</a:t>
            </a:r>
            <a:endParaRPr lang="ru-RU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88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32000" y="658945"/>
            <a:ext cx="8605248" cy="963230"/>
          </a:xfrm>
        </p:spPr>
        <p:txBody>
          <a:bodyPr>
            <a:normAutofit/>
          </a:bodyPr>
          <a:lstStyle/>
          <a:p>
            <a:r>
              <a:rPr lang="ru-RU" sz="2000" b="1" cap="all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Повышение эффективности обучения за счет смены интерактивных форматов </a:t>
            </a:r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390108"/>
            <a:ext cx="2134246" cy="244217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32000" y="806141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pic>
        <p:nvPicPr>
          <p:cNvPr id="7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44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0C69704-9FEA-4A7E-BF0A-A05483A307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983" y="4428227"/>
            <a:ext cx="2777505" cy="2178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EE55BA5-7BC7-4164-B7EF-4BB17908B6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600" y="1809444"/>
            <a:ext cx="3168060" cy="2049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87474C5-B56D-4518-A307-72E7EFD426F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0" r="1"/>
          <a:stretch/>
        </p:blipFill>
        <p:spPr>
          <a:xfrm>
            <a:off x="5436252" y="4450517"/>
            <a:ext cx="3173028" cy="1816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C37D026-8EAA-4940-8F9C-F9038FCF39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3750" y="1833495"/>
            <a:ext cx="3735530" cy="1816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6572072" y="4056254"/>
            <a:ext cx="1078114" cy="3559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Clr>
                <a:srgbClr val="23AE8B"/>
              </a:buClr>
              <a:buNone/>
              <a:defRPr/>
            </a:pPr>
            <a:r>
              <a:rPr lang="ru-RU" sz="20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тест</a:t>
            </a:r>
          </a:p>
          <a:p>
            <a:pPr marL="0" indent="0">
              <a:lnSpc>
                <a:spcPct val="110000"/>
              </a:lnSpc>
              <a:buClr>
                <a:srgbClr val="23AE8B"/>
              </a:buClr>
              <a:buFont typeface="Arial" panose="020B0604020202020204" pitchFamily="34" charset="0"/>
              <a:buNone/>
              <a:defRPr/>
            </a:pPr>
            <a:endParaRPr lang="ru-RU" sz="2000" b="1" dirty="0" smtClean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>
              <a:lnSpc>
                <a:spcPct val="110000"/>
              </a:lnSpc>
              <a:buFont typeface="Wingdings" pitchFamily="2" charset="2"/>
              <a:buNone/>
              <a:defRPr/>
            </a:pPr>
            <a:endParaRPr lang="en-US" sz="2000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499123" y="1425355"/>
            <a:ext cx="1631015" cy="3559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Clr>
                <a:srgbClr val="23AE8B"/>
              </a:buClr>
              <a:buNone/>
              <a:defRPr/>
            </a:pPr>
            <a:r>
              <a:rPr lang="ru-RU" sz="20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лекция</a:t>
            </a:r>
          </a:p>
          <a:p>
            <a:pPr>
              <a:lnSpc>
                <a:spcPct val="110000"/>
              </a:lnSpc>
              <a:buFont typeface="Wingdings" pitchFamily="2" charset="2"/>
              <a:buNone/>
              <a:defRPr/>
            </a:pPr>
            <a:endParaRPr lang="en-US" sz="2000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055251" y="1453527"/>
            <a:ext cx="1594935" cy="3559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Clr>
                <a:srgbClr val="23AE8B"/>
              </a:buClr>
              <a:buNone/>
              <a:defRPr/>
            </a:pPr>
            <a:r>
              <a:rPr lang="ru-RU" sz="20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задание</a:t>
            </a:r>
          </a:p>
          <a:p>
            <a:pPr>
              <a:lnSpc>
                <a:spcPct val="110000"/>
              </a:lnSpc>
              <a:buFont typeface="Wingdings" pitchFamily="2" charset="2"/>
              <a:buNone/>
              <a:defRPr/>
            </a:pPr>
            <a:endParaRPr lang="en-US" sz="2000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1771903" y="4072309"/>
            <a:ext cx="1085453" cy="3559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Clr>
                <a:srgbClr val="23AE8B"/>
              </a:buClr>
              <a:buNone/>
              <a:defRPr/>
            </a:pPr>
            <a:r>
              <a:rPr lang="ru-RU" sz="20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игра</a:t>
            </a:r>
          </a:p>
          <a:p>
            <a:pPr marL="0" indent="0">
              <a:lnSpc>
                <a:spcPct val="110000"/>
              </a:lnSpc>
              <a:buClr>
                <a:srgbClr val="23AE8B"/>
              </a:buClr>
              <a:buFont typeface="Arial" panose="020B0604020202020204" pitchFamily="34" charset="0"/>
              <a:buNone/>
              <a:defRPr/>
            </a:pPr>
            <a:endParaRPr lang="ru-RU" sz="2000" b="1" dirty="0" smtClean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>
              <a:lnSpc>
                <a:spcPct val="110000"/>
              </a:lnSpc>
              <a:buFont typeface="Wingdings" pitchFamily="2" charset="2"/>
              <a:buNone/>
              <a:defRPr/>
            </a:pPr>
            <a:endParaRPr lang="en-US" sz="2000" dirty="0"/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2857356" y="1631485"/>
            <a:ext cx="296666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3644706" y="3670229"/>
            <a:ext cx="1082039" cy="7771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3757984" y="5517248"/>
            <a:ext cx="141892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76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412</Words>
  <Application>Microsoft Office PowerPoint</Application>
  <PresentationFormat>Экран (4:3)</PresentationFormat>
  <Paragraphs>106</Paragraphs>
  <Slides>11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Office Theme</vt:lpstr>
      <vt:lpstr>3_Office Theme</vt:lpstr>
      <vt:lpstr>Презентация PowerPoint</vt:lpstr>
      <vt:lpstr>«Первый всероссийский финансовый лагерь», 2016</vt:lpstr>
      <vt:lpstr>Летний лагерь как способ повышения финансовой грамотности</vt:lpstr>
      <vt:lpstr>Коротко о том, что такое финансовый лагерь</vt:lpstr>
      <vt:lpstr>Распространение сценариев мероприятий и игровых форматов на семинарах и фестивалях  </vt:lpstr>
      <vt:lpstr>Система дистанционного обучения </vt:lpstr>
      <vt:lpstr>система дистанционного обучения</vt:lpstr>
      <vt:lpstr>Система дистанционного обучения</vt:lpstr>
      <vt:lpstr>Повышение эффективности обучения за счет смены интерактивных форматов </vt:lpstr>
      <vt:lpstr>Дальнейшее развитие системы дистанционного обучения</vt:lpstr>
      <vt:lpstr>Контакты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Marina Kozodaeva</cp:lastModifiedBy>
  <cp:revision>245</cp:revision>
  <dcterms:created xsi:type="dcterms:W3CDTF">2016-09-09T08:41:21Z</dcterms:created>
  <dcterms:modified xsi:type="dcterms:W3CDTF">2018-04-24T09:49:29Z</dcterms:modified>
</cp:coreProperties>
</file>