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275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3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BE3E1"/>
    <a:srgbClr val="1ABC9D"/>
    <a:srgbClr val="1AB89A"/>
    <a:srgbClr val="F5F9F9"/>
    <a:srgbClr val="E6ECF2"/>
    <a:srgbClr val="7AB8B2"/>
    <a:srgbClr val="539B94"/>
    <a:srgbClr val="93A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82" autoAdjust="0"/>
  </p:normalViewPr>
  <p:slideViewPr>
    <p:cSldViewPr>
      <p:cViewPr varScale="1">
        <p:scale>
          <a:sx n="106" d="100"/>
          <a:sy n="106" d="100"/>
        </p:scale>
        <p:origin x="-10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734453739032889E-2"/>
          <c:y val="8.9824722135725288E-2"/>
          <c:w val="0.49290119291806156"/>
          <c:h val="0.740860170466193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личный бюджет 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2"/>
              </a:solidFill>
            </c:spPr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4027306946229204"/>
                  <c:y val="4.4367136045916834E-2"/>
                </c:manualLayout>
              </c:layout>
              <c:spPr/>
              <c:txPr>
                <a:bodyPr/>
                <a:lstStyle/>
                <a:p>
                  <a:pPr>
                    <a:defRPr sz="32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0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834823662660943E-4"/>
                  <c:y val="2.17953091284067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7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924502980494793E-2"/>
                  <c:y val="-2.4027064285501941E-3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30% исчезает бесследно</c:v>
                </c:pt>
                <c:pt idx="1">
                  <c:v>25% еда</c:v>
                </c:pt>
                <c:pt idx="2">
                  <c:v>10,5% транспорт</c:v>
                </c:pt>
                <c:pt idx="3">
                  <c:v>9% коммунальные услуги и одежда</c:v>
                </c:pt>
                <c:pt idx="4">
                  <c:v>6% отдых</c:v>
                </c:pt>
                <c:pt idx="5">
                  <c:v>5,6% обучение</c:v>
                </c:pt>
                <c:pt idx="6">
                  <c:v>5% здоровье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0.30000000000000032</c:v>
                </c:pt>
                <c:pt idx="1">
                  <c:v>0.25</c:v>
                </c:pt>
                <c:pt idx="2">
                  <c:v>0.10500000000000002</c:v>
                </c:pt>
                <c:pt idx="3">
                  <c:v>9.0000000000000024E-2</c:v>
                </c:pt>
                <c:pt idx="4">
                  <c:v>6.0000000000000032E-2</c:v>
                </c:pt>
                <c:pt idx="5">
                  <c:v>5.6000000000000001E-2</c:v>
                </c:pt>
                <c:pt idx="6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090046871064049"/>
          <c:y val="9.9352614967664024E-2"/>
          <c:w val="0.42764069927413789"/>
          <c:h val="0.8435136706250167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22B05-4F73-40F1-940D-5D7ACE6150C6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F69396C-C460-4998-9ED6-E39EFCE9F544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Ведет учет личных и семейных  расходов и доходов</a:t>
          </a:r>
          <a:endParaRPr lang="ru-RU" sz="1400" dirty="0">
            <a:latin typeface="+mn-lt"/>
          </a:endParaRPr>
        </a:p>
      </dgm:t>
    </dgm:pt>
    <dgm:pt modelId="{BC963263-77FF-4085-BAB1-ABADC64703CB}" type="parTrans" cxnId="{7C285512-494D-4E7F-98A2-2D294CDBEED6}">
      <dgm:prSet/>
      <dgm:spPr/>
      <dgm:t>
        <a:bodyPr/>
        <a:lstStyle/>
        <a:p>
          <a:endParaRPr lang="ru-RU"/>
        </a:p>
      </dgm:t>
    </dgm:pt>
    <dgm:pt modelId="{F06F76F5-3EEB-4FC4-8A81-8A59BBD858F0}" type="sibTrans" cxnId="{7C285512-494D-4E7F-98A2-2D294CDBEED6}">
      <dgm:prSet/>
      <dgm:spPr/>
      <dgm:t>
        <a:bodyPr/>
        <a:lstStyle/>
        <a:p>
          <a:endParaRPr lang="ru-RU"/>
        </a:p>
      </dgm:t>
    </dgm:pt>
    <dgm:pt modelId="{4D9CA8BC-1F31-4048-A18D-F63991AC98E7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Рационально подходит к выбору финансовых продуктов и услуг</a:t>
          </a:r>
          <a:endParaRPr lang="ru-RU" sz="1400" dirty="0">
            <a:latin typeface="+mn-lt"/>
          </a:endParaRPr>
        </a:p>
      </dgm:t>
    </dgm:pt>
    <dgm:pt modelId="{34C1E89B-7370-48A9-8862-F8A58D5B7047}" type="parTrans" cxnId="{5FDEEA56-0CB4-49AD-86F3-6B5B8055F84E}">
      <dgm:prSet/>
      <dgm:spPr/>
      <dgm:t>
        <a:bodyPr/>
        <a:lstStyle/>
        <a:p>
          <a:endParaRPr lang="ru-RU"/>
        </a:p>
      </dgm:t>
    </dgm:pt>
    <dgm:pt modelId="{10998CDA-64E1-4769-B545-8DF07B5B45A4}" type="sibTrans" cxnId="{5FDEEA56-0CB4-49AD-86F3-6B5B8055F84E}">
      <dgm:prSet/>
      <dgm:spPr/>
      <dgm:t>
        <a:bodyPr/>
        <a:lstStyle/>
        <a:p>
          <a:endParaRPr lang="ru-RU"/>
        </a:p>
      </dgm:t>
    </dgm:pt>
    <dgm:pt modelId="{60C534D3-ED1B-413D-9AD5-3C3A33167DA3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Живет в рамках своего бюджета, не злоупотребляя заемными средствами</a:t>
          </a:r>
          <a:endParaRPr lang="ru-RU" sz="1400" dirty="0">
            <a:latin typeface="+mn-lt"/>
          </a:endParaRPr>
        </a:p>
      </dgm:t>
    </dgm:pt>
    <dgm:pt modelId="{0332108E-54C6-453C-91E2-4BD133273FF5}" type="parTrans" cxnId="{AAD2FFC2-4433-4BE2-A720-7B5F831DA75D}">
      <dgm:prSet/>
      <dgm:spPr/>
      <dgm:t>
        <a:bodyPr/>
        <a:lstStyle/>
        <a:p>
          <a:endParaRPr lang="ru-RU"/>
        </a:p>
      </dgm:t>
    </dgm:pt>
    <dgm:pt modelId="{1E3F9CC6-7310-44FD-A82E-5E5AB7AB9FCA}" type="sibTrans" cxnId="{AAD2FFC2-4433-4BE2-A720-7B5F831DA75D}">
      <dgm:prSet/>
      <dgm:spPr/>
      <dgm:t>
        <a:bodyPr/>
        <a:lstStyle/>
        <a:p>
          <a:endParaRPr lang="ru-RU"/>
        </a:p>
      </dgm:t>
    </dgm:pt>
    <dgm:pt modelId="{C9FA8D4A-E487-466B-9EB0-7E9AFCC9466F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Ориентируется в финансовой сфере</a:t>
          </a:r>
          <a:endParaRPr lang="ru-RU" sz="1400" dirty="0">
            <a:latin typeface="+mn-lt"/>
          </a:endParaRPr>
        </a:p>
      </dgm:t>
    </dgm:pt>
    <dgm:pt modelId="{C616536B-47DA-4731-9146-2A6A9B2FBB2F}" type="parTrans" cxnId="{A16BFA9A-C977-404C-BFC9-8211A2F929DB}">
      <dgm:prSet/>
      <dgm:spPr/>
      <dgm:t>
        <a:bodyPr/>
        <a:lstStyle/>
        <a:p>
          <a:endParaRPr lang="ru-RU"/>
        </a:p>
      </dgm:t>
    </dgm:pt>
    <dgm:pt modelId="{C47E3F88-23B3-4C44-B1EF-C55030196DAC}" type="sibTrans" cxnId="{A16BFA9A-C977-404C-BFC9-8211A2F929DB}">
      <dgm:prSet/>
      <dgm:spPr/>
      <dgm:t>
        <a:bodyPr/>
        <a:lstStyle/>
        <a:p>
          <a:endParaRPr lang="ru-RU"/>
        </a:p>
      </dgm:t>
    </dgm:pt>
    <dgm:pt modelId="{444939E4-D1EB-40DF-9124-F6C40AA846B5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Планирует свое финансовое будущее, готов к непредвиденным жизненным</a:t>
          </a:r>
          <a:r>
            <a:rPr kumimoji="0" lang="en-US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 </a:t>
          </a:r>
          <a:r>
            <a:rPr kumimoji="0" lang="ru-RU" sz="1400" b="0" i="0" u="none" strike="noStrike" cap="none" normalizeH="0" baseline="0" smtClean="0">
              <a:ln/>
              <a:effectLst/>
              <a:latin typeface="+mn-lt"/>
              <a:cs typeface="Arial" pitchFamily="34" charset="0"/>
            </a:rPr>
            <a:t>обстоятельствам, создает финансовую подушку безопасности, оценивает перспективы выхода на пенсию</a:t>
          </a:r>
          <a:endParaRPr lang="ru-RU" sz="1400" dirty="0">
            <a:latin typeface="+mn-lt"/>
          </a:endParaRPr>
        </a:p>
      </dgm:t>
    </dgm:pt>
    <dgm:pt modelId="{0A5EF263-2163-414F-82A6-AF1D3DE188CF}" type="parTrans" cxnId="{45E11118-DE3D-4F8F-8B73-FA8EB16C175D}">
      <dgm:prSet/>
      <dgm:spPr/>
      <dgm:t>
        <a:bodyPr/>
        <a:lstStyle/>
        <a:p>
          <a:endParaRPr lang="ru-RU"/>
        </a:p>
      </dgm:t>
    </dgm:pt>
    <dgm:pt modelId="{5FF55301-1DE8-423F-B890-9507642345A4}" type="sibTrans" cxnId="{45E11118-DE3D-4F8F-8B73-FA8EB16C175D}">
      <dgm:prSet/>
      <dgm:spPr/>
      <dgm:t>
        <a:bodyPr/>
        <a:lstStyle/>
        <a:p>
          <a:endParaRPr lang="ru-RU"/>
        </a:p>
      </dgm:t>
    </dgm:pt>
    <dgm:pt modelId="{3D3E00EE-AD8D-4147-B4E7-0BF371524273}" type="pres">
      <dgm:prSet presAssocID="{E2522B05-4F73-40F1-940D-5D7ACE6150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D74171-123B-4A5E-BE73-09999171FB1B}" type="pres">
      <dgm:prSet presAssocID="{CF69396C-C460-4998-9ED6-E39EFCE9F544}" presName="parentLin" presStyleCnt="0"/>
      <dgm:spPr/>
    </dgm:pt>
    <dgm:pt modelId="{72EC8075-15FC-42C5-91CC-88D90E4BCA2A}" type="pres">
      <dgm:prSet presAssocID="{CF69396C-C460-4998-9ED6-E39EFCE9F54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D44FF04-183D-4131-B472-B375B9F98306}" type="pres">
      <dgm:prSet presAssocID="{CF69396C-C460-4998-9ED6-E39EFCE9F544}" presName="parentText" presStyleLbl="node1" presStyleIdx="0" presStyleCnt="5" custScaleX="106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7A33C-6A31-4BE9-866B-13E8AC915E27}" type="pres">
      <dgm:prSet presAssocID="{CF69396C-C460-4998-9ED6-E39EFCE9F544}" presName="negativeSpace" presStyleCnt="0"/>
      <dgm:spPr/>
    </dgm:pt>
    <dgm:pt modelId="{7D736BDA-1B1E-4679-8CC7-273873313087}" type="pres">
      <dgm:prSet presAssocID="{CF69396C-C460-4998-9ED6-E39EFCE9F544}" presName="childText" presStyleLbl="conFgAcc1" presStyleIdx="0" presStyleCnt="5">
        <dgm:presLayoutVars>
          <dgm:bulletEnabled val="1"/>
        </dgm:presLayoutVars>
      </dgm:prSet>
      <dgm:spPr/>
    </dgm:pt>
    <dgm:pt modelId="{06CEF65E-BC97-4B2D-AC29-A9EE444DC9A0}" type="pres">
      <dgm:prSet presAssocID="{F06F76F5-3EEB-4FC4-8A81-8A59BBD858F0}" presName="spaceBetweenRectangles" presStyleCnt="0"/>
      <dgm:spPr/>
    </dgm:pt>
    <dgm:pt modelId="{994CEAA9-A7A5-437E-B7DB-98B0A7B0F50C}" type="pres">
      <dgm:prSet presAssocID="{4D9CA8BC-1F31-4048-A18D-F63991AC98E7}" presName="parentLin" presStyleCnt="0"/>
      <dgm:spPr/>
    </dgm:pt>
    <dgm:pt modelId="{699707DE-8B74-4AF5-8C3F-1BC4A61316FD}" type="pres">
      <dgm:prSet presAssocID="{4D9CA8BC-1F31-4048-A18D-F63991AC98E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35011B0-0DD6-42AC-A528-308E87E01CCF}" type="pres">
      <dgm:prSet presAssocID="{4D9CA8BC-1F31-4048-A18D-F63991AC98E7}" presName="parentText" presStyleLbl="node1" presStyleIdx="1" presStyleCnt="5" custScaleX="106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10BE2-E4D1-4B77-967E-6B4AEC5E0526}" type="pres">
      <dgm:prSet presAssocID="{4D9CA8BC-1F31-4048-A18D-F63991AC98E7}" presName="negativeSpace" presStyleCnt="0"/>
      <dgm:spPr/>
    </dgm:pt>
    <dgm:pt modelId="{AE7DF6B3-A01B-4334-86E0-D2479B692016}" type="pres">
      <dgm:prSet presAssocID="{4D9CA8BC-1F31-4048-A18D-F63991AC98E7}" presName="childText" presStyleLbl="conFgAcc1" presStyleIdx="1" presStyleCnt="5">
        <dgm:presLayoutVars>
          <dgm:bulletEnabled val="1"/>
        </dgm:presLayoutVars>
      </dgm:prSet>
      <dgm:spPr/>
    </dgm:pt>
    <dgm:pt modelId="{6FBD1B3E-CF8C-4A82-A93D-F1EB1B0C57A8}" type="pres">
      <dgm:prSet presAssocID="{10998CDA-64E1-4769-B545-8DF07B5B45A4}" presName="spaceBetweenRectangles" presStyleCnt="0"/>
      <dgm:spPr/>
    </dgm:pt>
    <dgm:pt modelId="{F6D8141D-FB34-4B48-A4A2-04646DB986AA}" type="pres">
      <dgm:prSet presAssocID="{60C534D3-ED1B-413D-9AD5-3C3A33167DA3}" presName="parentLin" presStyleCnt="0"/>
      <dgm:spPr/>
    </dgm:pt>
    <dgm:pt modelId="{8EDD392F-4A06-41F0-8BD0-2CAE1C5525A0}" type="pres">
      <dgm:prSet presAssocID="{60C534D3-ED1B-413D-9AD5-3C3A33167DA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B5F98CB-C490-400C-87D9-62E5F4F35A6A}" type="pres">
      <dgm:prSet presAssocID="{60C534D3-ED1B-413D-9AD5-3C3A33167DA3}" presName="parentText" presStyleLbl="node1" presStyleIdx="2" presStyleCnt="5" custScaleX="106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4C466-FCC2-4086-BF10-385C298F9755}" type="pres">
      <dgm:prSet presAssocID="{60C534D3-ED1B-413D-9AD5-3C3A33167DA3}" presName="negativeSpace" presStyleCnt="0"/>
      <dgm:spPr/>
    </dgm:pt>
    <dgm:pt modelId="{06C3884B-4EF1-456A-91CF-E87E5AC41C7D}" type="pres">
      <dgm:prSet presAssocID="{60C534D3-ED1B-413D-9AD5-3C3A33167DA3}" presName="childText" presStyleLbl="conFgAcc1" presStyleIdx="2" presStyleCnt="5">
        <dgm:presLayoutVars>
          <dgm:bulletEnabled val="1"/>
        </dgm:presLayoutVars>
      </dgm:prSet>
      <dgm:spPr/>
    </dgm:pt>
    <dgm:pt modelId="{7103154C-245C-4E25-ABF7-BFB02253E6C1}" type="pres">
      <dgm:prSet presAssocID="{1E3F9CC6-7310-44FD-A82E-5E5AB7AB9FCA}" presName="spaceBetweenRectangles" presStyleCnt="0"/>
      <dgm:spPr/>
    </dgm:pt>
    <dgm:pt modelId="{EC102E23-CD44-4BC2-BB16-6E24A4BB21E1}" type="pres">
      <dgm:prSet presAssocID="{C9FA8D4A-E487-466B-9EB0-7E9AFCC9466F}" presName="parentLin" presStyleCnt="0"/>
      <dgm:spPr/>
    </dgm:pt>
    <dgm:pt modelId="{E311973B-4B33-4F54-A97D-159246977539}" type="pres">
      <dgm:prSet presAssocID="{C9FA8D4A-E487-466B-9EB0-7E9AFCC9466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97252EA-0C2B-4DBD-A3C4-7A0DFCFC3515}" type="pres">
      <dgm:prSet presAssocID="{C9FA8D4A-E487-466B-9EB0-7E9AFCC9466F}" presName="parentText" presStyleLbl="node1" presStyleIdx="3" presStyleCnt="5" custScaleX="106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29188-02ED-45F1-AD50-01A5E13086CB}" type="pres">
      <dgm:prSet presAssocID="{C9FA8D4A-E487-466B-9EB0-7E9AFCC9466F}" presName="negativeSpace" presStyleCnt="0"/>
      <dgm:spPr/>
    </dgm:pt>
    <dgm:pt modelId="{67C97229-8CEB-4375-A8E8-F4A91C1F3DCF}" type="pres">
      <dgm:prSet presAssocID="{C9FA8D4A-E487-466B-9EB0-7E9AFCC9466F}" presName="childText" presStyleLbl="conFgAcc1" presStyleIdx="3" presStyleCnt="5">
        <dgm:presLayoutVars>
          <dgm:bulletEnabled val="1"/>
        </dgm:presLayoutVars>
      </dgm:prSet>
      <dgm:spPr/>
    </dgm:pt>
    <dgm:pt modelId="{4C977210-0E0A-4BAA-BBC6-64C8A5535B44}" type="pres">
      <dgm:prSet presAssocID="{C47E3F88-23B3-4C44-B1EF-C55030196DAC}" presName="spaceBetweenRectangles" presStyleCnt="0"/>
      <dgm:spPr/>
    </dgm:pt>
    <dgm:pt modelId="{4849685A-8A6F-41C6-A095-E6F6EF5008B4}" type="pres">
      <dgm:prSet presAssocID="{444939E4-D1EB-40DF-9124-F6C40AA846B5}" presName="parentLin" presStyleCnt="0"/>
      <dgm:spPr/>
    </dgm:pt>
    <dgm:pt modelId="{C9EE436F-E4E0-4A76-B839-943D43458C84}" type="pres">
      <dgm:prSet presAssocID="{444939E4-D1EB-40DF-9124-F6C40AA846B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8EADE9D-F9AA-40D5-BCC0-9AA1D75B1714}" type="pres">
      <dgm:prSet presAssocID="{444939E4-D1EB-40DF-9124-F6C40AA846B5}" presName="parentText" presStyleLbl="node1" presStyleIdx="4" presStyleCnt="5" custScaleX="1065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D2532-6334-4CA3-AB57-F5D9077E2249}" type="pres">
      <dgm:prSet presAssocID="{444939E4-D1EB-40DF-9124-F6C40AA846B5}" presName="negativeSpace" presStyleCnt="0"/>
      <dgm:spPr/>
    </dgm:pt>
    <dgm:pt modelId="{4F36BB40-FDE0-444A-AFBF-2AAEA2408F39}" type="pres">
      <dgm:prSet presAssocID="{444939E4-D1EB-40DF-9124-F6C40AA846B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6FD082D-BBFA-439A-A846-CAE9FA091773}" type="presOf" srcId="{C9FA8D4A-E487-466B-9EB0-7E9AFCC9466F}" destId="{497252EA-0C2B-4DBD-A3C4-7A0DFCFC3515}" srcOrd="1" destOrd="0" presId="urn:microsoft.com/office/officeart/2005/8/layout/list1"/>
    <dgm:cxn modelId="{97A16474-30C7-4999-A843-29AC5B37EF72}" type="presOf" srcId="{444939E4-D1EB-40DF-9124-F6C40AA846B5}" destId="{C9EE436F-E4E0-4A76-B839-943D43458C84}" srcOrd="0" destOrd="0" presId="urn:microsoft.com/office/officeart/2005/8/layout/list1"/>
    <dgm:cxn modelId="{2EC6B53A-C1C2-47BF-BA06-3DB83F6CCE32}" type="presOf" srcId="{C9FA8D4A-E487-466B-9EB0-7E9AFCC9466F}" destId="{E311973B-4B33-4F54-A97D-159246977539}" srcOrd="0" destOrd="0" presId="urn:microsoft.com/office/officeart/2005/8/layout/list1"/>
    <dgm:cxn modelId="{BD0EBC27-BD37-46B7-AEB8-DEF553DE31E9}" type="presOf" srcId="{4D9CA8BC-1F31-4048-A18D-F63991AC98E7}" destId="{E35011B0-0DD6-42AC-A528-308E87E01CCF}" srcOrd="1" destOrd="0" presId="urn:microsoft.com/office/officeart/2005/8/layout/list1"/>
    <dgm:cxn modelId="{AE64389C-05D3-4893-B3F7-441C9740688F}" type="presOf" srcId="{444939E4-D1EB-40DF-9124-F6C40AA846B5}" destId="{F8EADE9D-F9AA-40D5-BCC0-9AA1D75B1714}" srcOrd="1" destOrd="0" presId="urn:microsoft.com/office/officeart/2005/8/layout/list1"/>
    <dgm:cxn modelId="{45E11118-DE3D-4F8F-8B73-FA8EB16C175D}" srcId="{E2522B05-4F73-40F1-940D-5D7ACE6150C6}" destId="{444939E4-D1EB-40DF-9124-F6C40AA846B5}" srcOrd="4" destOrd="0" parTransId="{0A5EF263-2163-414F-82A6-AF1D3DE188CF}" sibTransId="{5FF55301-1DE8-423F-B890-9507642345A4}"/>
    <dgm:cxn modelId="{01A0E706-232A-413D-819E-D4FFFF2A7E31}" type="presOf" srcId="{E2522B05-4F73-40F1-940D-5D7ACE6150C6}" destId="{3D3E00EE-AD8D-4147-B4E7-0BF371524273}" srcOrd="0" destOrd="0" presId="urn:microsoft.com/office/officeart/2005/8/layout/list1"/>
    <dgm:cxn modelId="{BC84A44E-1793-413F-92D3-55C7E871A6B5}" type="presOf" srcId="{60C534D3-ED1B-413D-9AD5-3C3A33167DA3}" destId="{8EDD392F-4A06-41F0-8BD0-2CAE1C5525A0}" srcOrd="0" destOrd="0" presId="urn:microsoft.com/office/officeart/2005/8/layout/list1"/>
    <dgm:cxn modelId="{A16BFA9A-C977-404C-BFC9-8211A2F929DB}" srcId="{E2522B05-4F73-40F1-940D-5D7ACE6150C6}" destId="{C9FA8D4A-E487-466B-9EB0-7E9AFCC9466F}" srcOrd="3" destOrd="0" parTransId="{C616536B-47DA-4731-9146-2A6A9B2FBB2F}" sibTransId="{C47E3F88-23B3-4C44-B1EF-C55030196DAC}"/>
    <dgm:cxn modelId="{7C285512-494D-4E7F-98A2-2D294CDBEED6}" srcId="{E2522B05-4F73-40F1-940D-5D7ACE6150C6}" destId="{CF69396C-C460-4998-9ED6-E39EFCE9F544}" srcOrd="0" destOrd="0" parTransId="{BC963263-77FF-4085-BAB1-ABADC64703CB}" sibTransId="{F06F76F5-3EEB-4FC4-8A81-8A59BBD858F0}"/>
    <dgm:cxn modelId="{78A4C06A-90B9-4815-9D47-61F2CFD0B191}" type="presOf" srcId="{CF69396C-C460-4998-9ED6-E39EFCE9F544}" destId="{72EC8075-15FC-42C5-91CC-88D90E4BCA2A}" srcOrd="0" destOrd="0" presId="urn:microsoft.com/office/officeart/2005/8/layout/list1"/>
    <dgm:cxn modelId="{B7843C1B-87E8-45D4-95D1-0F5712179EFA}" type="presOf" srcId="{60C534D3-ED1B-413D-9AD5-3C3A33167DA3}" destId="{2B5F98CB-C490-400C-87D9-62E5F4F35A6A}" srcOrd="1" destOrd="0" presId="urn:microsoft.com/office/officeart/2005/8/layout/list1"/>
    <dgm:cxn modelId="{707B1259-D1DF-4DFD-AFD1-051F88B9BF06}" type="presOf" srcId="{CF69396C-C460-4998-9ED6-E39EFCE9F544}" destId="{3D44FF04-183D-4131-B472-B375B9F98306}" srcOrd="1" destOrd="0" presId="urn:microsoft.com/office/officeart/2005/8/layout/list1"/>
    <dgm:cxn modelId="{5FDEEA56-0CB4-49AD-86F3-6B5B8055F84E}" srcId="{E2522B05-4F73-40F1-940D-5D7ACE6150C6}" destId="{4D9CA8BC-1F31-4048-A18D-F63991AC98E7}" srcOrd="1" destOrd="0" parTransId="{34C1E89B-7370-48A9-8862-F8A58D5B7047}" sibTransId="{10998CDA-64E1-4769-B545-8DF07B5B45A4}"/>
    <dgm:cxn modelId="{AAD2FFC2-4433-4BE2-A720-7B5F831DA75D}" srcId="{E2522B05-4F73-40F1-940D-5D7ACE6150C6}" destId="{60C534D3-ED1B-413D-9AD5-3C3A33167DA3}" srcOrd="2" destOrd="0" parTransId="{0332108E-54C6-453C-91E2-4BD133273FF5}" sibTransId="{1E3F9CC6-7310-44FD-A82E-5E5AB7AB9FCA}"/>
    <dgm:cxn modelId="{CC3FE0D5-D635-490D-80F0-E5B1E0CF2761}" type="presOf" srcId="{4D9CA8BC-1F31-4048-A18D-F63991AC98E7}" destId="{699707DE-8B74-4AF5-8C3F-1BC4A61316FD}" srcOrd="0" destOrd="0" presId="urn:microsoft.com/office/officeart/2005/8/layout/list1"/>
    <dgm:cxn modelId="{C9647503-B493-4161-B275-26762C7EFA9E}" type="presParOf" srcId="{3D3E00EE-AD8D-4147-B4E7-0BF371524273}" destId="{BED74171-123B-4A5E-BE73-09999171FB1B}" srcOrd="0" destOrd="0" presId="urn:microsoft.com/office/officeart/2005/8/layout/list1"/>
    <dgm:cxn modelId="{457599CA-2B58-4C0C-A98F-B4EF1896123B}" type="presParOf" srcId="{BED74171-123B-4A5E-BE73-09999171FB1B}" destId="{72EC8075-15FC-42C5-91CC-88D90E4BCA2A}" srcOrd="0" destOrd="0" presId="urn:microsoft.com/office/officeart/2005/8/layout/list1"/>
    <dgm:cxn modelId="{329A8A48-1E7F-4DD1-A31E-22743D4E06D4}" type="presParOf" srcId="{BED74171-123B-4A5E-BE73-09999171FB1B}" destId="{3D44FF04-183D-4131-B472-B375B9F98306}" srcOrd="1" destOrd="0" presId="urn:microsoft.com/office/officeart/2005/8/layout/list1"/>
    <dgm:cxn modelId="{1A6D2A05-B21D-4377-8F11-D6992CCCBA6F}" type="presParOf" srcId="{3D3E00EE-AD8D-4147-B4E7-0BF371524273}" destId="{D627A33C-6A31-4BE9-866B-13E8AC915E27}" srcOrd="1" destOrd="0" presId="urn:microsoft.com/office/officeart/2005/8/layout/list1"/>
    <dgm:cxn modelId="{80FA4928-6F5B-43D4-8A2A-E37C5E1AAA18}" type="presParOf" srcId="{3D3E00EE-AD8D-4147-B4E7-0BF371524273}" destId="{7D736BDA-1B1E-4679-8CC7-273873313087}" srcOrd="2" destOrd="0" presId="urn:microsoft.com/office/officeart/2005/8/layout/list1"/>
    <dgm:cxn modelId="{8A258F67-09D0-4D78-B662-A1304B9A0B00}" type="presParOf" srcId="{3D3E00EE-AD8D-4147-B4E7-0BF371524273}" destId="{06CEF65E-BC97-4B2D-AC29-A9EE444DC9A0}" srcOrd="3" destOrd="0" presId="urn:microsoft.com/office/officeart/2005/8/layout/list1"/>
    <dgm:cxn modelId="{0FF3438D-7373-4EFC-96D8-CB625757D9DC}" type="presParOf" srcId="{3D3E00EE-AD8D-4147-B4E7-0BF371524273}" destId="{994CEAA9-A7A5-437E-B7DB-98B0A7B0F50C}" srcOrd="4" destOrd="0" presId="urn:microsoft.com/office/officeart/2005/8/layout/list1"/>
    <dgm:cxn modelId="{AE21A171-03D0-412A-BF4D-2855CD6D3AEF}" type="presParOf" srcId="{994CEAA9-A7A5-437E-B7DB-98B0A7B0F50C}" destId="{699707DE-8B74-4AF5-8C3F-1BC4A61316FD}" srcOrd="0" destOrd="0" presId="urn:microsoft.com/office/officeart/2005/8/layout/list1"/>
    <dgm:cxn modelId="{FE4D79AA-93FF-40E4-8BBA-BC80E3E4D8A9}" type="presParOf" srcId="{994CEAA9-A7A5-437E-B7DB-98B0A7B0F50C}" destId="{E35011B0-0DD6-42AC-A528-308E87E01CCF}" srcOrd="1" destOrd="0" presId="urn:microsoft.com/office/officeart/2005/8/layout/list1"/>
    <dgm:cxn modelId="{6E693AA7-4CF4-401F-8118-04F972D5EF93}" type="presParOf" srcId="{3D3E00EE-AD8D-4147-B4E7-0BF371524273}" destId="{3DF10BE2-E4D1-4B77-967E-6B4AEC5E0526}" srcOrd="5" destOrd="0" presId="urn:microsoft.com/office/officeart/2005/8/layout/list1"/>
    <dgm:cxn modelId="{FED0F205-6053-445D-A1CF-6D6E30B6A0C8}" type="presParOf" srcId="{3D3E00EE-AD8D-4147-B4E7-0BF371524273}" destId="{AE7DF6B3-A01B-4334-86E0-D2479B692016}" srcOrd="6" destOrd="0" presId="urn:microsoft.com/office/officeart/2005/8/layout/list1"/>
    <dgm:cxn modelId="{07B829E7-212B-4E41-B919-7A743A0AA272}" type="presParOf" srcId="{3D3E00EE-AD8D-4147-B4E7-0BF371524273}" destId="{6FBD1B3E-CF8C-4A82-A93D-F1EB1B0C57A8}" srcOrd="7" destOrd="0" presId="urn:microsoft.com/office/officeart/2005/8/layout/list1"/>
    <dgm:cxn modelId="{784BB8FC-A525-4793-9163-6304E1339896}" type="presParOf" srcId="{3D3E00EE-AD8D-4147-B4E7-0BF371524273}" destId="{F6D8141D-FB34-4B48-A4A2-04646DB986AA}" srcOrd="8" destOrd="0" presId="urn:microsoft.com/office/officeart/2005/8/layout/list1"/>
    <dgm:cxn modelId="{148C1636-5B6E-4B3E-88BA-CFB9583B8CAA}" type="presParOf" srcId="{F6D8141D-FB34-4B48-A4A2-04646DB986AA}" destId="{8EDD392F-4A06-41F0-8BD0-2CAE1C5525A0}" srcOrd="0" destOrd="0" presId="urn:microsoft.com/office/officeart/2005/8/layout/list1"/>
    <dgm:cxn modelId="{C968B87B-FBAE-4436-9C89-A98000824D24}" type="presParOf" srcId="{F6D8141D-FB34-4B48-A4A2-04646DB986AA}" destId="{2B5F98CB-C490-400C-87D9-62E5F4F35A6A}" srcOrd="1" destOrd="0" presId="urn:microsoft.com/office/officeart/2005/8/layout/list1"/>
    <dgm:cxn modelId="{674F30A9-0353-4630-A334-2C4ECAE45BFE}" type="presParOf" srcId="{3D3E00EE-AD8D-4147-B4E7-0BF371524273}" destId="{06B4C466-FCC2-4086-BF10-385C298F9755}" srcOrd="9" destOrd="0" presId="urn:microsoft.com/office/officeart/2005/8/layout/list1"/>
    <dgm:cxn modelId="{C033BCD9-9855-4983-B7D5-EC71D5505B75}" type="presParOf" srcId="{3D3E00EE-AD8D-4147-B4E7-0BF371524273}" destId="{06C3884B-4EF1-456A-91CF-E87E5AC41C7D}" srcOrd="10" destOrd="0" presId="urn:microsoft.com/office/officeart/2005/8/layout/list1"/>
    <dgm:cxn modelId="{6FEA034E-573A-46BB-8D20-00CD62462D18}" type="presParOf" srcId="{3D3E00EE-AD8D-4147-B4E7-0BF371524273}" destId="{7103154C-245C-4E25-ABF7-BFB02253E6C1}" srcOrd="11" destOrd="0" presId="urn:microsoft.com/office/officeart/2005/8/layout/list1"/>
    <dgm:cxn modelId="{113244A8-E74C-4F93-AA36-ADD369128D08}" type="presParOf" srcId="{3D3E00EE-AD8D-4147-B4E7-0BF371524273}" destId="{EC102E23-CD44-4BC2-BB16-6E24A4BB21E1}" srcOrd="12" destOrd="0" presId="urn:microsoft.com/office/officeart/2005/8/layout/list1"/>
    <dgm:cxn modelId="{A008A190-47A4-4295-9031-25423B298C43}" type="presParOf" srcId="{EC102E23-CD44-4BC2-BB16-6E24A4BB21E1}" destId="{E311973B-4B33-4F54-A97D-159246977539}" srcOrd="0" destOrd="0" presId="urn:microsoft.com/office/officeart/2005/8/layout/list1"/>
    <dgm:cxn modelId="{F10AEBED-2DC1-42DA-93D2-75B405058664}" type="presParOf" srcId="{EC102E23-CD44-4BC2-BB16-6E24A4BB21E1}" destId="{497252EA-0C2B-4DBD-A3C4-7A0DFCFC3515}" srcOrd="1" destOrd="0" presId="urn:microsoft.com/office/officeart/2005/8/layout/list1"/>
    <dgm:cxn modelId="{BFAD57C1-ADAE-4D0B-A38D-0271682D0BB4}" type="presParOf" srcId="{3D3E00EE-AD8D-4147-B4E7-0BF371524273}" destId="{27829188-02ED-45F1-AD50-01A5E13086CB}" srcOrd="13" destOrd="0" presId="urn:microsoft.com/office/officeart/2005/8/layout/list1"/>
    <dgm:cxn modelId="{EA75F481-6161-4A24-9337-8297A2C6027A}" type="presParOf" srcId="{3D3E00EE-AD8D-4147-B4E7-0BF371524273}" destId="{67C97229-8CEB-4375-A8E8-F4A91C1F3DCF}" srcOrd="14" destOrd="0" presId="urn:microsoft.com/office/officeart/2005/8/layout/list1"/>
    <dgm:cxn modelId="{C63A4312-02E6-4472-B324-E8C3EEE9BB2A}" type="presParOf" srcId="{3D3E00EE-AD8D-4147-B4E7-0BF371524273}" destId="{4C977210-0E0A-4BAA-BBC6-64C8A5535B44}" srcOrd="15" destOrd="0" presId="urn:microsoft.com/office/officeart/2005/8/layout/list1"/>
    <dgm:cxn modelId="{0D29AA5A-E2B6-49B7-A149-835A0CCF5A20}" type="presParOf" srcId="{3D3E00EE-AD8D-4147-B4E7-0BF371524273}" destId="{4849685A-8A6F-41C6-A095-E6F6EF5008B4}" srcOrd="16" destOrd="0" presId="urn:microsoft.com/office/officeart/2005/8/layout/list1"/>
    <dgm:cxn modelId="{D3BA7627-6384-4D4E-9C60-55B790FD51D5}" type="presParOf" srcId="{4849685A-8A6F-41C6-A095-E6F6EF5008B4}" destId="{C9EE436F-E4E0-4A76-B839-943D43458C84}" srcOrd="0" destOrd="0" presId="urn:microsoft.com/office/officeart/2005/8/layout/list1"/>
    <dgm:cxn modelId="{3E9169A6-3AB8-4733-A87B-FBD9E705BCF9}" type="presParOf" srcId="{4849685A-8A6F-41C6-A095-E6F6EF5008B4}" destId="{F8EADE9D-F9AA-40D5-BCC0-9AA1D75B1714}" srcOrd="1" destOrd="0" presId="urn:microsoft.com/office/officeart/2005/8/layout/list1"/>
    <dgm:cxn modelId="{87D3C68D-600E-4ED9-B7F7-64630F558616}" type="presParOf" srcId="{3D3E00EE-AD8D-4147-B4E7-0BF371524273}" destId="{DFDD2532-6334-4CA3-AB57-F5D9077E2249}" srcOrd="17" destOrd="0" presId="urn:microsoft.com/office/officeart/2005/8/layout/list1"/>
    <dgm:cxn modelId="{4146065A-68B6-4B1A-8A9A-35CAE4BA8290}" type="presParOf" srcId="{3D3E00EE-AD8D-4147-B4E7-0BF371524273}" destId="{4F36BB40-FDE0-444A-AFBF-2AAEA2408F3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36BDA-1B1E-4679-8CC7-273873313087}">
      <dsp:nvSpPr>
        <dsp:cNvPr id="0" name=""/>
        <dsp:cNvSpPr/>
      </dsp:nvSpPr>
      <dsp:spPr>
        <a:xfrm>
          <a:off x="0" y="321335"/>
          <a:ext cx="8352928" cy="504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4FF04-183D-4131-B472-B375B9F98306}">
      <dsp:nvSpPr>
        <dsp:cNvPr id="0" name=""/>
        <dsp:cNvSpPr/>
      </dsp:nvSpPr>
      <dsp:spPr>
        <a:xfrm>
          <a:off x="417646" y="26135"/>
          <a:ext cx="623073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Ведет учет личных и семейных  расходов и доходов</a:t>
          </a:r>
          <a:endParaRPr lang="ru-RU" sz="1400" kern="1200" dirty="0">
            <a:latin typeface="+mn-lt"/>
          </a:endParaRPr>
        </a:p>
      </dsp:txBody>
      <dsp:txXfrm>
        <a:off x="446467" y="54956"/>
        <a:ext cx="6173090" cy="532758"/>
      </dsp:txXfrm>
    </dsp:sp>
    <dsp:sp modelId="{AE7DF6B3-A01B-4334-86E0-D2479B692016}">
      <dsp:nvSpPr>
        <dsp:cNvPr id="0" name=""/>
        <dsp:cNvSpPr/>
      </dsp:nvSpPr>
      <dsp:spPr>
        <a:xfrm>
          <a:off x="0" y="1228536"/>
          <a:ext cx="8352928" cy="504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011B0-0DD6-42AC-A528-308E87E01CCF}">
      <dsp:nvSpPr>
        <dsp:cNvPr id="0" name=""/>
        <dsp:cNvSpPr/>
      </dsp:nvSpPr>
      <dsp:spPr>
        <a:xfrm>
          <a:off x="417646" y="933335"/>
          <a:ext cx="623073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Рационально подходит к выбору финансовых продуктов и услуг</a:t>
          </a:r>
          <a:endParaRPr lang="ru-RU" sz="1400" kern="1200" dirty="0">
            <a:latin typeface="+mn-lt"/>
          </a:endParaRPr>
        </a:p>
      </dsp:txBody>
      <dsp:txXfrm>
        <a:off x="446467" y="962156"/>
        <a:ext cx="6173090" cy="532758"/>
      </dsp:txXfrm>
    </dsp:sp>
    <dsp:sp modelId="{06C3884B-4EF1-456A-91CF-E87E5AC41C7D}">
      <dsp:nvSpPr>
        <dsp:cNvPr id="0" name=""/>
        <dsp:cNvSpPr/>
      </dsp:nvSpPr>
      <dsp:spPr>
        <a:xfrm>
          <a:off x="0" y="2135736"/>
          <a:ext cx="8352928" cy="504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F98CB-C490-400C-87D9-62E5F4F35A6A}">
      <dsp:nvSpPr>
        <dsp:cNvPr id="0" name=""/>
        <dsp:cNvSpPr/>
      </dsp:nvSpPr>
      <dsp:spPr>
        <a:xfrm>
          <a:off x="417646" y="1840536"/>
          <a:ext cx="623073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Живет в рамках своего бюджета, не злоупотребляя заемными средствами</a:t>
          </a:r>
          <a:endParaRPr lang="ru-RU" sz="1400" kern="1200" dirty="0">
            <a:latin typeface="+mn-lt"/>
          </a:endParaRPr>
        </a:p>
      </dsp:txBody>
      <dsp:txXfrm>
        <a:off x="446467" y="1869357"/>
        <a:ext cx="6173090" cy="532758"/>
      </dsp:txXfrm>
    </dsp:sp>
    <dsp:sp modelId="{67C97229-8CEB-4375-A8E8-F4A91C1F3DCF}">
      <dsp:nvSpPr>
        <dsp:cNvPr id="0" name=""/>
        <dsp:cNvSpPr/>
      </dsp:nvSpPr>
      <dsp:spPr>
        <a:xfrm>
          <a:off x="0" y="3042936"/>
          <a:ext cx="8352928" cy="504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252EA-0C2B-4DBD-A3C4-7A0DFCFC3515}">
      <dsp:nvSpPr>
        <dsp:cNvPr id="0" name=""/>
        <dsp:cNvSpPr/>
      </dsp:nvSpPr>
      <dsp:spPr>
        <a:xfrm>
          <a:off x="417646" y="2747735"/>
          <a:ext cx="623073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Ориентируется в финансовой сфере</a:t>
          </a:r>
          <a:endParaRPr lang="ru-RU" sz="1400" kern="1200" dirty="0">
            <a:latin typeface="+mn-lt"/>
          </a:endParaRPr>
        </a:p>
      </dsp:txBody>
      <dsp:txXfrm>
        <a:off x="446467" y="2776556"/>
        <a:ext cx="6173090" cy="532758"/>
      </dsp:txXfrm>
    </dsp:sp>
    <dsp:sp modelId="{4F36BB40-FDE0-444A-AFBF-2AAEA2408F39}">
      <dsp:nvSpPr>
        <dsp:cNvPr id="0" name=""/>
        <dsp:cNvSpPr/>
      </dsp:nvSpPr>
      <dsp:spPr>
        <a:xfrm>
          <a:off x="0" y="3950136"/>
          <a:ext cx="8352928" cy="5040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ADE9D-F9AA-40D5-BCC0-9AA1D75B1714}">
      <dsp:nvSpPr>
        <dsp:cNvPr id="0" name=""/>
        <dsp:cNvSpPr/>
      </dsp:nvSpPr>
      <dsp:spPr>
        <a:xfrm>
          <a:off x="417646" y="3654936"/>
          <a:ext cx="623073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Планирует свое финансовое будущее, готов к непредвиденным жизненным</a:t>
          </a:r>
          <a:r>
            <a:rPr kumimoji="0" lang="en-US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 </a:t>
          </a:r>
          <a:r>
            <a:rPr kumimoji="0" lang="ru-RU" sz="1400" b="0" i="0" u="none" strike="noStrike" kern="1200" cap="none" normalizeH="0" baseline="0" smtClean="0">
              <a:ln/>
              <a:effectLst/>
              <a:latin typeface="+mn-lt"/>
              <a:cs typeface="Arial" pitchFamily="34" charset="0"/>
            </a:rPr>
            <a:t>обстоятельствам, создает финансовую подушку безопасности, оценивает перспективы выхода на пенсию</a:t>
          </a:r>
          <a:endParaRPr lang="ru-RU" sz="1400" kern="1200" dirty="0">
            <a:latin typeface="+mn-lt"/>
          </a:endParaRPr>
        </a:p>
      </dsp:txBody>
      <dsp:txXfrm>
        <a:off x="446467" y="3683757"/>
        <a:ext cx="6173090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6411"/>
          </a:xfrm>
          <a:prstGeom prst="rect">
            <a:avLst/>
          </a:prstGeom>
        </p:spPr>
        <p:txBody>
          <a:bodyPr vert="horz" lIns="91531" tIns="45765" rIns="91531" bIns="457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411"/>
          </a:xfrm>
          <a:prstGeom prst="rect">
            <a:avLst/>
          </a:prstGeom>
        </p:spPr>
        <p:txBody>
          <a:bodyPr vert="horz" lIns="91531" tIns="45765" rIns="91531" bIns="45765" rtlCol="0"/>
          <a:lstStyle>
            <a:lvl1pPr algn="r">
              <a:defRPr sz="1200"/>
            </a:lvl1pPr>
          </a:lstStyle>
          <a:p>
            <a:fld id="{0A2A0A7E-778A-499B-A027-457984D7CA53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1" tIns="45765" rIns="91531" bIns="457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531" tIns="45765" rIns="91531" bIns="457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4"/>
            <a:ext cx="2945659" cy="496411"/>
          </a:xfrm>
          <a:prstGeom prst="rect">
            <a:avLst/>
          </a:prstGeom>
        </p:spPr>
        <p:txBody>
          <a:bodyPr vert="horz" lIns="91531" tIns="45765" rIns="91531" bIns="457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4"/>
            <a:ext cx="2945659" cy="496411"/>
          </a:xfrm>
          <a:prstGeom prst="rect">
            <a:avLst/>
          </a:prstGeom>
        </p:spPr>
        <p:txBody>
          <a:bodyPr vert="horz" lIns="91531" tIns="45765" rIns="91531" bIns="45765" rtlCol="0" anchor="b"/>
          <a:lstStyle>
            <a:lvl1pPr algn="r">
              <a:defRPr sz="1200"/>
            </a:lvl1pPr>
          </a:lstStyle>
          <a:p>
            <a:fld id="{017A21CA-4932-4C93-B415-9B922AAFE2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1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335360" y="-243408"/>
            <a:ext cx="11490019" cy="3816424"/>
            <a:chOff x="202958" y="-11723"/>
            <a:chExt cx="8617514" cy="135249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0" y="-83731"/>
            <a:ext cx="12192000" cy="200363"/>
            <a:chOff x="0" y="-11723"/>
            <a:chExt cx="9144000" cy="2003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4509120"/>
            <a:ext cx="5184576" cy="0"/>
          </a:xfrm>
          <a:prstGeom prst="line">
            <a:avLst/>
          </a:prstGeom>
          <a:ln w="15875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>
          <a:xfrm>
            <a:off x="1792" y="6453336"/>
            <a:ext cx="12190209" cy="404664"/>
            <a:chOff x="1343" y="6451068"/>
            <a:chExt cx="9142657" cy="40693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343" y="6451068"/>
              <a:ext cx="6802905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558643" y="-315416"/>
            <a:ext cx="11490019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0" y="-83731"/>
            <a:ext cx="12192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grpSp>
        <p:nvGrpSpPr>
          <p:cNvPr id="13" name="Группа 12"/>
          <p:cNvGrpSpPr/>
          <p:nvPr userDrawn="1"/>
        </p:nvGrpSpPr>
        <p:grpSpPr>
          <a:xfrm>
            <a:off x="1792" y="6451068"/>
            <a:ext cx="12190209" cy="406932"/>
            <a:chOff x="1343" y="6451068"/>
            <a:chExt cx="9142657" cy="406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343" y="6451068"/>
              <a:ext cx="3274513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Группа 9"/>
          <p:cNvGrpSpPr/>
          <p:nvPr userDrawn="1"/>
        </p:nvGrpSpPr>
        <p:grpSpPr>
          <a:xfrm>
            <a:off x="0" y="-83731"/>
            <a:ext cx="12192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grpSp>
        <p:nvGrpSpPr>
          <p:cNvPr id="5" name="Группа 12"/>
          <p:cNvGrpSpPr/>
          <p:nvPr userDrawn="1"/>
        </p:nvGrpSpPr>
        <p:grpSpPr>
          <a:xfrm>
            <a:off x="1792" y="6451068"/>
            <a:ext cx="12190209" cy="406932"/>
            <a:chOff x="1343" y="6451068"/>
            <a:chExt cx="9142657" cy="406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343" y="6451068"/>
              <a:ext cx="3274513" cy="4069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75856" y="6451068"/>
              <a:ext cx="3491880" cy="406932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32240" y="6451068"/>
              <a:ext cx="2411760" cy="406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pPr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CDA0-8A27-4E67-A9CD-56AA4795E6EF}" type="datetimeFigureOut">
              <a:rPr lang="ru-RU" smtClean="0"/>
              <a:pPr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71" r:id="rId3"/>
    <p:sldLayoutId id="214748367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46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24" y="507570"/>
            <a:ext cx="2388676" cy="31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63" y="446196"/>
            <a:ext cx="2144576" cy="58409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 bwMode="auto">
          <a:xfrm>
            <a:off x="1921566" y="2014917"/>
            <a:ext cx="8317065" cy="22666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777776"/>
                </a:solidFill>
                <a:latin typeface="Tahoma" charset="0"/>
              </a:rPr>
              <a:t>«Мои личные финансы. Учимся текущему, среднесрочному и долгосрочному планированию»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4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dirty="0">
                <a:solidFill>
                  <a:srgbClr val="777776"/>
                </a:solidFill>
                <a:latin typeface="Tahoma" charset="0"/>
              </a:rPr>
              <a:t>Консультационная компания «ПАКК» в рамках Проекта Минфина России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1200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dirty="0">
                <a:solidFill>
                  <a:srgbClr val="777776"/>
                </a:solidFill>
                <a:latin typeface="Tahoma" charset="0"/>
              </a:rPr>
              <a:t>«Содействие повышению уровня финансовой грамотности населения и развитию финансового образования в Российской Федерации» 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777776"/>
                </a:solidFill>
                <a:latin typeface="Tahoma" charset="0"/>
              </a:rPr>
              <a:t>ММСО 2018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200" b="1" dirty="0">
                <a:solidFill>
                  <a:srgbClr val="777776"/>
                </a:solidFill>
                <a:latin typeface="Tahoma" charset="0"/>
              </a:rPr>
              <a:t>18-21 апреля, г. Москва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b="1" dirty="0">
              <a:solidFill>
                <a:srgbClr val="777776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solidFill>
                <a:srgbClr val="777776"/>
              </a:solidFill>
              <a:latin typeface="Tahoma" charset="0"/>
              <a:ea typeface="+mj-ea"/>
              <a:cs typeface="+mj-cs"/>
            </a:endParaRPr>
          </a:p>
        </p:txBody>
      </p:sp>
      <p:pic>
        <p:nvPicPr>
          <p:cNvPr id="102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69" y="396386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Картинки для презентаций\Франклин.jpg"/>
          <p:cNvPicPr>
            <a:picLocks noChangeAspect="1" noChangeArrowheads="1"/>
          </p:cNvPicPr>
          <p:nvPr/>
        </p:nvPicPr>
        <p:blipFill>
          <a:blip r:embed="rId2" cstate="print"/>
          <a:srcRect t="20181" b="20181"/>
          <a:stretch>
            <a:fillRect/>
          </a:stretch>
        </p:blipFill>
        <p:spPr bwMode="auto">
          <a:xfrm>
            <a:off x="1991545" y="2132856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0" y="908721"/>
            <a:ext cx="4572000" cy="126483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cs typeface="Arial" pitchFamily="34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</a:pPr>
            <a:r>
              <a:rPr lang="ru-RU" i="1" dirty="0">
                <a:cs typeface="Arial" pitchFamily="34" charset="0"/>
              </a:rPr>
              <a:t>«Тратьте меньше, чем зарабатываете, </a:t>
            </a:r>
            <a:endParaRPr lang="en-US" i="1" dirty="0">
              <a:cs typeface="Arial" pitchFamily="34" charset="0"/>
            </a:endParaRPr>
          </a:p>
          <a:p>
            <a:pPr lvl="0" algn="r" fontAlgn="base">
              <a:lnSpc>
                <a:spcPct val="90000"/>
              </a:lnSpc>
              <a:spcAft>
                <a:spcPct val="0"/>
              </a:spcAft>
            </a:pPr>
            <a:r>
              <a:rPr lang="ru-RU" i="1" dirty="0">
                <a:cs typeface="Arial" pitchFamily="34" charset="0"/>
              </a:rPr>
              <a:t>вот вам и философский камень»</a:t>
            </a:r>
          </a:p>
          <a:p>
            <a:pPr algn="r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i="1" dirty="0">
                <a:cs typeface="Arial" pitchFamily="34" charset="0"/>
              </a:rPr>
              <a:t>Б. Франклин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10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ерасименко видео к презентаци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64" y="404664"/>
            <a:ext cx="9697078" cy="56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332657"/>
            <a:ext cx="871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ПОРТРЕТ ФИНАНСОВО-ГРАМОТНОГО ЧЕЛОВЕКА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703512" y="1628800"/>
          <a:ext cx="8352928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7" name="Picture 3" descr="D:\Users\expriv\Desktop\shapk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257" y="1052736"/>
            <a:ext cx="1966595" cy="1229122"/>
          </a:xfrm>
          <a:prstGeom prst="rect">
            <a:avLst/>
          </a:prstGeom>
          <a:noFill/>
        </p:spPr>
      </p:pic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3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332657"/>
            <a:ext cx="842493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КАЧЕСТВО ЖИЗНИ И ФИНАНСОВОЕ ПЛАНИРОВАНИЕ 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1631504" y="908720"/>
            <a:ext cx="6145094" cy="5661248"/>
            <a:chOff x="971600" y="836712"/>
            <a:chExt cx="6145094" cy="566124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836712"/>
              <a:ext cx="5661248" cy="5661248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3995936" y="5589240"/>
              <a:ext cx="146457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8E8E"/>
                  </a:solidFill>
                </a:rPr>
                <a:t>ШАГ</a:t>
              </a:r>
              <a:r>
                <a:rPr lang="en-US" sz="2000" b="1" dirty="0">
                  <a:solidFill>
                    <a:srgbClr val="008E8E"/>
                  </a:solidFill>
                </a:rPr>
                <a:t> 1</a:t>
              </a:r>
              <a:endParaRPr lang="ru-RU" sz="2000" b="1" dirty="0">
                <a:solidFill>
                  <a:srgbClr val="008E8E"/>
                </a:solidFill>
              </a:endParaRPr>
            </a:p>
            <a:p>
              <a:pPr algn="ctr"/>
              <a:r>
                <a:rPr lang="ru-RU" dirty="0">
                  <a:solidFill>
                    <a:srgbClr val="008E8E"/>
                  </a:solidFill>
                </a:rPr>
                <a:t>Цель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059832" y="4365104"/>
              <a:ext cx="25922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B7C026"/>
                  </a:solidFill>
                </a:rPr>
                <a:t>ШАГ</a:t>
              </a:r>
              <a:r>
                <a:rPr lang="en-US" sz="2000" b="1" dirty="0">
                  <a:solidFill>
                    <a:srgbClr val="B7C026"/>
                  </a:solidFill>
                </a:rPr>
                <a:t> 2</a:t>
              </a:r>
              <a:endParaRPr lang="ru-RU" sz="2000" b="1" dirty="0">
                <a:solidFill>
                  <a:srgbClr val="B7C026"/>
                </a:solidFill>
              </a:endParaRPr>
            </a:p>
            <a:p>
              <a:pPr algn="ctr"/>
              <a:r>
                <a:rPr lang="ru-RU" dirty="0">
                  <a:solidFill>
                    <a:srgbClr val="B7C026"/>
                  </a:solidFill>
                </a:rPr>
                <a:t>«Цена вопроса»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211960" y="3212976"/>
              <a:ext cx="2520280" cy="717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ru-RU" sz="2000" b="1" dirty="0">
                  <a:solidFill>
                    <a:srgbClr val="FF9A43"/>
                  </a:solidFill>
                </a:rPr>
                <a:t>ШАГ</a:t>
              </a:r>
              <a:r>
                <a:rPr lang="en-US" sz="2000" b="1" dirty="0">
                  <a:solidFill>
                    <a:srgbClr val="FF9A43"/>
                  </a:solidFill>
                </a:rPr>
                <a:t> 3</a:t>
              </a:r>
              <a:endParaRPr lang="ru-RU" sz="2000" b="1" dirty="0">
                <a:solidFill>
                  <a:srgbClr val="FF9A43"/>
                </a:solidFill>
              </a:endParaRPr>
            </a:p>
            <a:p>
              <a:pPr algn="ctr">
                <a:lnSpc>
                  <a:spcPts val="1600"/>
                </a:lnSpc>
              </a:pPr>
              <a:r>
                <a:rPr lang="ru-RU" dirty="0">
                  <a:solidFill>
                    <a:srgbClr val="FF9A43"/>
                  </a:solidFill>
                </a:rPr>
                <a:t>Срок достижения</a:t>
              </a:r>
            </a:p>
            <a:p>
              <a:pPr algn="ctr">
                <a:lnSpc>
                  <a:spcPts val="1600"/>
                </a:lnSpc>
              </a:pPr>
              <a:r>
                <a:rPr lang="ru-RU" dirty="0">
                  <a:solidFill>
                    <a:srgbClr val="FF9A43"/>
                  </a:solidFill>
                </a:rPr>
                <a:t> цели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652120" y="1340768"/>
              <a:ext cx="1464574" cy="105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B687C"/>
                  </a:solidFill>
                </a:rPr>
                <a:t>ШАГ</a:t>
              </a:r>
              <a:r>
                <a:rPr lang="en-US" sz="2000" b="1" dirty="0">
                  <a:solidFill>
                    <a:srgbClr val="FB687C"/>
                  </a:solidFill>
                </a:rPr>
                <a:t> 4</a:t>
              </a:r>
              <a:endParaRPr lang="ru-RU" sz="2000" b="1" dirty="0">
                <a:solidFill>
                  <a:srgbClr val="FB687C"/>
                </a:solidFill>
              </a:endParaRPr>
            </a:p>
            <a:p>
              <a:pPr algn="ctr">
                <a:lnSpc>
                  <a:spcPts val="1700"/>
                </a:lnSpc>
              </a:pPr>
              <a:r>
                <a:rPr lang="ru-RU" dirty="0">
                  <a:solidFill>
                    <a:srgbClr val="FB687C"/>
                  </a:solidFill>
                </a:rPr>
                <a:t>Пути достижения цели</a:t>
              </a:r>
            </a:p>
          </p:txBody>
        </p:sp>
        <p:pic>
          <p:nvPicPr>
            <p:cNvPr id="32771" name="Picture 3" descr="D:\Users\expriv\Desktop\104309_arrow_512x512.png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275856" y="5661248"/>
              <a:ext cx="585317" cy="585317"/>
            </a:xfrm>
            <a:prstGeom prst="rect">
              <a:avLst/>
            </a:prstGeom>
            <a:noFill/>
          </p:spPr>
        </p:pic>
        <p:pic>
          <p:nvPicPr>
            <p:cNvPr id="32772" name="Picture 4" descr="D:\Users\expriv\Desktop\05.Tag-5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3768" y="4293096"/>
              <a:ext cx="792088" cy="792088"/>
            </a:xfrm>
            <a:prstGeom prst="rect">
              <a:avLst/>
            </a:prstGeom>
            <a:noFill/>
          </p:spPr>
        </p:pic>
        <p:pic>
          <p:nvPicPr>
            <p:cNvPr id="32773" name="Picture 5" descr="D:\Users\expriv\Desktop\timer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563888" y="3284984"/>
              <a:ext cx="710208" cy="710208"/>
            </a:xfrm>
            <a:prstGeom prst="rect">
              <a:avLst/>
            </a:prstGeom>
            <a:noFill/>
          </p:spPr>
        </p:pic>
        <p:pic>
          <p:nvPicPr>
            <p:cNvPr id="32774" name="Picture 6" descr="D:\Users\expriv\Desktop\route_pin_gps_locate_location_map_marker_navigate_navigation_plan_road_-512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4572000" y="1988840"/>
              <a:ext cx="782216" cy="782216"/>
            </a:xfrm>
            <a:prstGeom prst="rect">
              <a:avLst/>
            </a:prstGeom>
            <a:noFill/>
          </p:spPr>
        </p:pic>
      </p:grpSp>
      <p:sp>
        <p:nvSpPr>
          <p:cNvPr id="38" name="Скругленная прямоугольная выноска 37"/>
          <p:cNvSpPr/>
          <p:nvPr/>
        </p:nvSpPr>
        <p:spPr>
          <a:xfrm>
            <a:off x="7968208" y="1052736"/>
            <a:ext cx="1656184" cy="576064"/>
          </a:xfrm>
          <a:prstGeom prst="wedgeRoundRectCallout">
            <a:avLst>
              <a:gd name="adj1" fmla="val -65558"/>
              <a:gd name="adj2" fmla="val 42149"/>
              <a:gd name="adj3" fmla="val 1666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dirty="0">
                <a:solidFill>
                  <a:srgbClr val="FB687C"/>
                </a:solidFill>
              </a:rPr>
              <a:t>Увеличение доходов</a:t>
            </a: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7968208" y="1736812"/>
            <a:ext cx="1656184" cy="576064"/>
          </a:xfrm>
          <a:prstGeom prst="wedgeRoundRectCallout">
            <a:avLst>
              <a:gd name="adj1" fmla="val -64850"/>
              <a:gd name="adj2" fmla="val 21799"/>
              <a:gd name="adj3" fmla="val 1666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dirty="0">
                <a:solidFill>
                  <a:srgbClr val="FB687C"/>
                </a:solidFill>
              </a:rPr>
              <a:t>Оптимизация расходов</a:t>
            </a:r>
          </a:p>
        </p:txBody>
      </p:sp>
      <p:sp>
        <p:nvSpPr>
          <p:cNvPr id="40" name="Скругленная прямоугольная выноска 39"/>
          <p:cNvSpPr/>
          <p:nvPr/>
        </p:nvSpPr>
        <p:spPr>
          <a:xfrm>
            <a:off x="7968208" y="2420888"/>
            <a:ext cx="1656184" cy="576064"/>
          </a:xfrm>
          <a:prstGeom prst="wedgeRoundRectCallout">
            <a:avLst>
              <a:gd name="adj1" fmla="val -62727"/>
              <a:gd name="adj2" fmla="val -47392"/>
              <a:gd name="adj3" fmla="val 1666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dirty="0">
                <a:solidFill>
                  <a:srgbClr val="FB687C"/>
                </a:solidFill>
              </a:rPr>
              <a:t>Привлечение средств</a:t>
            </a:r>
          </a:p>
        </p:txBody>
      </p:sp>
      <p:sp>
        <p:nvSpPr>
          <p:cNvPr id="4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4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7356" y="332657"/>
            <a:ext cx="316157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ДОХОДЫ. ЧТО ЭТО?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143802" y="2865341"/>
            <a:ext cx="1750033" cy="1728000"/>
            <a:chOff x="5078776" y="4638105"/>
            <a:chExt cx="1750033" cy="172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Овал 3"/>
            <p:cNvSpPr/>
            <p:nvPr/>
          </p:nvSpPr>
          <p:spPr>
            <a:xfrm>
              <a:off x="5100809" y="4638105"/>
              <a:ext cx="1728000" cy="1728000"/>
            </a:xfrm>
            <a:prstGeom prst="ellipse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78776" y="5111828"/>
              <a:ext cx="1729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i="1" dirty="0">
                  <a:solidFill>
                    <a:schemeClr val="bg1"/>
                  </a:solidFill>
                </a:rPr>
                <a:t>Совокупный доход семьи</a:t>
              </a: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3535349" y="5046698"/>
            <a:ext cx="2192357" cy="10245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Заработная плата членов семьи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42834" y="3866058"/>
            <a:ext cx="2192357" cy="10245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Пенсии и стипендии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18963" y="2660628"/>
            <a:ext cx="2192357" cy="102456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Доходы от ценных бумаг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35349" y="1469888"/>
            <a:ext cx="2192357" cy="10245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1600" dirty="0">
                <a:cs typeface="Arial" pitchFamily="34" charset="0"/>
              </a:rPr>
              <a:t>Доходы от сдачи недвижимости и других средств в аренду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97883" y="1469888"/>
            <a:ext cx="2192357" cy="10245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Выплаты и льготы от общественных организаций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60028" y="2660628"/>
            <a:ext cx="2192357" cy="102456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Доходы из других источников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14125" y="3866058"/>
            <a:ext cx="2192357" cy="10245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Доходы от приусадебного хозяйства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97883" y="5068732"/>
            <a:ext cx="2192357" cy="102456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1600" dirty="0">
                <a:cs typeface="Arial" pitchFamily="34" charset="0"/>
              </a:rPr>
              <a:t>Доходы от </a:t>
            </a:r>
            <a:r>
              <a:rPr lang="ru-RU" sz="1550" dirty="0">
                <a:cs typeface="Arial" pitchFamily="34" charset="0"/>
              </a:rPr>
              <a:t>предпринимательской</a:t>
            </a:r>
            <a:r>
              <a:rPr lang="ru-RU" sz="1600" dirty="0">
                <a:cs typeface="Arial" pitchFamily="34" charset="0"/>
              </a:rPr>
              <a:t> деятельности</a:t>
            </a:r>
          </a:p>
        </p:txBody>
      </p:sp>
      <p:sp>
        <p:nvSpPr>
          <p:cNvPr id="14" name="Стрелка вниз 13"/>
          <p:cNvSpPr/>
          <p:nvPr/>
        </p:nvSpPr>
        <p:spPr>
          <a:xfrm rot="19644372">
            <a:off x="5353122" y="2545868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948496">
            <a:off x="6342809" y="2553383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3367820">
            <a:off x="6858765" y="3069342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7238670">
            <a:off x="6825714" y="4093909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9359819">
            <a:off x="6295068" y="4565798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2463310">
            <a:off x="5422898" y="4563961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4399046">
            <a:off x="4848186" y="4077384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8023232">
            <a:off x="4868383" y="3028946"/>
            <a:ext cx="374573" cy="418641"/>
          </a:xfrm>
          <a:prstGeom prst="downArrow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5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3" y="332657"/>
            <a:ext cx="878497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РАСХОДЫ. ЧТО ЭТО?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75520" y="1268760"/>
          <a:ext cx="8892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6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32657"/>
            <a:ext cx="91440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КАК ПЛАНИРОВАТЬ СВОЙ БЮДЖЕТ НА МЕСЯЦ И НА ГОД?</a:t>
            </a:r>
          </a:p>
        </p:txBody>
      </p:sp>
      <p:pic>
        <p:nvPicPr>
          <p:cNvPr id="33794" name="Picture 2" descr="D:\Users\expriv\Desktop\icon-sign-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313" y="5445225"/>
            <a:ext cx="1300381" cy="1212813"/>
          </a:xfrm>
          <a:prstGeom prst="rect">
            <a:avLst/>
          </a:prstGeom>
          <a:noFill/>
        </p:spPr>
      </p:pic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7</a:t>
            </a:fld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6670" y="1916832"/>
            <a:ext cx="2894722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931" y="1284554"/>
            <a:ext cx="1231901" cy="1470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8903" y="2413590"/>
            <a:ext cx="1178001" cy="1406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9277" y="4581129"/>
            <a:ext cx="1092372" cy="1303947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611993" y="2755055"/>
            <a:ext cx="1099831" cy="118078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78077">
            <a:off x="5821556" y="3087667"/>
            <a:ext cx="1380896" cy="14641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422082">
            <a:off x="4973119" y="4268798"/>
            <a:ext cx="1477408" cy="15664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12187" y="1556792"/>
            <a:ext cx="21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БЮДЖЕТ НА МЕСЯЦ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77145" y="3938550"/>
            <a:ext cx="150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ЦЕЛИ НА ГОД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8859" y="5942390"/>
            <a:ext cx="241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ДОЛГОСРОЧНЫЕ ЦЕЛИ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7843" y="5885075"/>
            <a:ext cx="28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* ПРАКТИЧЕСКОЕ ЗАНЯТИЕ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55364"/>
            <a:ext cx="91440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ЗОЛОТЫЕ ПРАВИЛА: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-528736" y="1485356"/>
            <a:ext cx="10621180" cy="4502151"/>
            <a:chOff x="-1344" y="867"/>
            <a:chExt cx="6726" cy="2836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 rot="5400000">
              <a:off x="-1185" y="1118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3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526" y="867"/>
              <a:ext cx="4856" cy="339"/>
              <a:chOff x="526" y="867"/>
              <a:chExt cx="4856" cy="339"/>
            </a:xfrm>
          </p:grpSpPr>
          <p:sp>
            <p:nvSpPr>
              <p:cNvPr id="36" name="AutoShape 5"/>
              <p:cNvSpPr>
                <a:spLocks noChangeArrowheads="1"/>
              </p:cNvSpPr>
              <p:nvPr/>
            </p:nvSpPr>
            <p:spPr bwMode="gray">
              <a:xfrm>
                <a:off x="709" y="867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" name="Group 6"/>
              <p:cNvGrpSpPr>
                <a:grpSpLocks/>
              </p:cNvGrpSpPr>
              <p:nvPr/>
            </p:nvGrpSpPr>
            <p:grpSpPr bwMode="auto">
              <a:xfrm>
                <a:off x="526" y="890"/>
                <a:ext cx="316" cy="316"/>
                <a:chOff x="526" y="1034"/>
                <a:chExt cx="316" cy="316"/>
              </a:xfrm>
            </p:grpSpPr>
            <p:sp>
              <p:nvSpPr>
                <p:cNvPr id="40" name="Oval 7"/>
                <p:cNvSpPr>
                  <a:spLocks noChangeArrowheads="1"/>
                </p:cNvSpPr>
                <p:nvPr/>
              </p:nvSpPr>
              <p:spPr bwMode="gray">
                <a:xfrm>
                  <a:off x="526" y="1034"/>
                  <a:ext cx="316" cy="31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Oval 8"/>
                <p:cNvSpPr>
                  <a:spLocks noChangeArrowheads="1"/>
                </p:cNvSpPr>
                <p:nvPr/>
              </p:nvSpPr>
              <p:spPr bwMode="gray">
                <a:xfrm>
                  <a:off x="571" y="1086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8" name="Text Box 10"/>
              <p:cNvSpPr txBox="1">
                <a:spLocks noChangeArrowheads="1"/>
              </p:cNvSpPr>
              <p:nvPr/>
            </p:nvSpPr>
            <p:spPr bwMode="gray">
              <a:xfrm>
                <a:off x="581" y="93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39" name="Text Box 11"/>
              <p:cNvSpPr txBox="1">
                <a:spLocks noChangeArrowheads="1"/>
              </p:cNvSpPr>
              <p:nvPr/>
            </p:nvSpPr>
            <p:spPr bwMode="gray">
              <a:xfrm>
                <a:off x="842" y="921"/>
                <a:ext cx="45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cs typeface="Arial" charset="0"/>
                  </a:rPr>
                  <a:t>всегда планируйте бюджет на месяц и </a:t>
                </a:r>
                <a:r>
                  <a:rPr lang="ru-RU">
                    <a:cs typeface="Arial" charset="0"/>
                  </a:rPr>
                  <a:t>придерживайтесь своего плана</a:t>
                </a:r>
                <a:endParaRPr lang="en-US" dirty="0"/>
              </a:p>
            </p:txBody>
          </p:sp>
        </p:grpSp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1078" y="1388"/>
              <a:ext cx="3720" cy="340"/>
              <a:chOff x="1078" y="1388"/>
              <a:chExt cx="3720" cy="340"/>
            </a:xfrm>
          </p:grpSpPr>
          <p:sp>
            <p:nvSpPr>
              <p:cNvPr id="30" name="AutoShape 4"/>
              <p:cNvSpPr>
                <a:spLocks noChangeArrowheads="1"/>
              </p:cNvSpPr>
              <p:nvPr/>
            </p:nvSpPr>
            <p:spPr bwMode="gray">
              <a:xfrm>
                <a:off x="1295" y="1388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gray">
              <a:xfrm>
                <a:off x="1414" y="1442"/>
                <a:ext cx="338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cs typeface="Arial" charset="0"/>
                  </a:rPr>
                  <a:t>не берите взаймы пока не отдадите прежние долги!</a:t>
                </a:r>
                <a:endParaRPr lang="en-US" dirty="0"/>
              </a:p>
            </p:txBody>
          </p:sp>
          <p:grpSp>
            <p:nvGrpSpPr>
              <p:cNvPr id="32" name="Group 14"/>
              <p:cNvGrpSpPr>
                <a:grpSpLocks/>
              </p:cNvGrpSpPr>
              <p:nvPr/>
            </p:nvGrpSpPr>
            <p:grpSpPr bwMode="auto">
              <a:xfrm>
                <a:off x="1078" y="1412"/>
                <a:ext cx="316" cy="316"/>
                <a:chOff x="858" y="1096"/>
                <a:chExt cx="316" cy="316"/>
              </a:xfrm>
            </p:grpSpPr>
            <p:sp>
              <p:nvSpPr>
                <p:cNvPr id="34" name="Oval 15"/>
                <p:cNvSpPr>
                  <a:spLocks noChangeArrowheads="1"/>
                </p:cNvSpPr>
                <p:nvPr/>
              </p:nvSpPr>
              <p:spPr bwMode="gray">
                <a:xfrm>
                  <a:off x="858" y="1096"/>
                  <a:ext cx="316" cy="31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16"/>
                <p:cNvSpPr>
                  <a:spLocks noChangeArrowheads="1"/>
                </p:cNvSpPr>
                <p:nvPr/>
              </p:nvSpPr>
              <p:spPr bwMode="gray">
                <a:xfrm>
                  <a:off x="898" y="1163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" name="Text Box 17"/>
              <p:cNvSpPr txBox="1">
                <a:spLocks noChangeArrowheads="1"/>
              </p:cNvSpPr>
              <p:nvPr/>
            </p:nvSpPr>
            <p:spPr bwMode="gray">
              <a:xfrm>
                <a:off x="1135" y="146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1289" y="1973"/>
              <a:ext cx="3751" cy="407"/>
              <a:chOff x="1289" y="1973"/>
              <a:chExt cx="3751" cy="407"/>
            </a:xfrm>
          </p:grpSpPr>
          <p:sp>
            <p:nvSpPr>
              <p:cNvPr id="24" name="AutoShape 18"/>
              <p:cNvSpPr>
                <a:spLocks noChangeArrowheads="1"/>
              </p:cNvSpPr>
              <p:nvPr/>
            </p:nvSpPr>
            <p:spPr bwMode="gray">
              <a:xfrm>
                <a:off x="1520" y="2001"/>
                <a:ext cx="3520" cy="36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" name="Group 19"/>
              <p:cNvGrpSpPr>
                <a:grpSpLocks/>
              </p:cNvGrpSpPr>
              <p:nvPr/>
            </p:nvGrpSpPr>
            <p:grpSpPr bwMode="auto">
              <a:xfrm>
                <a:off x="1289" y="2024"/>
                <a:ext cx="316" cy="316"/>
                <a:chOff x="980" y="1253"/>
                <a:chExt cx="316" cy="316"/>
              </a:xfrm>
            </p:grpSpPr>
            <p:sp>
              <p:nvSpPr>
                <p:cNvPr id="28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253"/>
                  <a:ext cx="316" cy="3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305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gray">
              <a:xfrm>
                <a:off x="1354" y="206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7" name="Text Box 23"/>
              <p:cNvSpPr txBox="1">
                <a:spLocks noChangeArrowheads="1"/>
              </p:cNvSpPr>
              <p:nvPr/>
            </p:nvSpPr>
            <p:spPr bwMode="gray">
              <a:xfrm>
                <a:off x="1574" y="1973"/>
                <a:ext cx="2634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cs typeface="Arial" charset="0"/>
                  </a:rPr>
                  <a:t>создайте себе «подушку безопасности» </a:t>
                </a:r>
              </a:p>
              <a:p>
                <a:r>
                  <a:rPr lang="ru-RU" dirty="0">
                    <a:cs typeface="Arial" charset="0"/>
                  </a:rPr>
                  <a:t>(2-3 суммы ежемесячных расходов)</a:t>
                </a:r>
                <a:endParaRPr lang="en-US" dirty="0"/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200" y="2643"/>
              <a:ext cx="3648" cy="333"/>
              <a:chOff x="1200" y="2643"/>
              <a:chExt cx="3648" cy="333"/>
            </a:xfrm>
          </p:grpSpPr>
          <p:sp>
            <p:nvSpPr>
              <p:cNvPr id="18" name="AutoShape 24"/>
              <p:cNvSpPr>
                <a:spLocks noChangeArrowheads="1"/>
              </p:cNvSpPr>
              <p:nvPr/>
            </p:nvSpPr>
            <p:spPr bwMode="gray">
              <a:xfrm>
                <a:off x="1417" y="2643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gray">
              <a:xfrm>
                <a:off x="1536" y="2697"/>
                <a:ext cx="299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cs typeface="Arial" charset="0"/>
                  </a:rPr>
                  <a:t>задумайтесь о передаче рисков (страхование)</a:t>
                </a:r>
                <a:endParaRPr lang="en-US" dirty="0"/>
              </a:p>
            </p:txBody>
          </p:sp>
          <p:grpSp>
            <p:nvGrpSpPr>
              <p:cNvPr id="20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22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921" y="3120"/>
              <a:ext cx="4119" cy="339"/>
              <a:chOff x="921" y="3120"/>
              <a:chExt cx="4119" cy="339"/>
            </a:xfrm>
          </p:grpSpPr>
          <p:sp>
            <p:nvSpPr>
              <p:cNvPr id="12" name="AutoShape 30"/>
              <p:cNvSpPr>
                <a:spLocks noChangeArrowheads="1"/>
              </p:cNvSpPr>
              <p:nvPr/>
            </p:nvSpPr>
            <p:spPr bwMode="gray">
              <a:xfrm>
                <a:off x="1104" y="3120"/>
                <a:ext cx="3936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921" y="3143"/>
                <a:ext cx="316" cy="316"/>
                <a:chOff x="980" y="1412"/>
                <a:chExt cx="316" cy="316"/>
              </a:xfrm>
            </p:grpSpPr>
            <p:sp>
              <p:nvSpPr>
                <p:cNvPr id="16" name="Oval 32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Oval 33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Text Box 34"/>
              <p:cNvSpPr txBox="1">
                <a:spLocks noChangeArrowheads="1"/>
              </p:cNvSpPr>
              <p:nvPr/>
            </p:nvSpPr>
            <p:spPr bwMode="gray">
              <a:xfrm>
                <a:off x="976" y="31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15" name="Text Box 35"/>
              <p:cNvSpPr txBox="1">
                <a:spLocks noChangeArrowheads="1"/>
              </p:cNvSpPr>
              <p:nvPr/>
            </p:nvSpPr>
            <p:spPr bwMode="gray">
              <a:xfrm>
                <a:off x="1237" y="3174"/>
                <a:ext cx="264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cs typeface="Arial" charset="0"/>
                  </a:rPr>
                  <a:t>задумайтесь о пенсионных накоплениях</a:t>
                </a:r>
                <a:endParaRPr lang="en-US" dirty="0"/>
              </a:p>
            </p:txBody>
          </p:sp>
        </p:grpSp>
      </p:grpSp>
      <p:pic>
        <p:nvPicPr>
          <p:cNvPr id="34818" name="Picture 2" descr="D:\Users\expriv\Desktop\vag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212976"/>
            <a:ext cx="1842558" cy="1080120"/>
          </a:xfrm>
          <a:prstGeom prst="rect">
            <a:avLst/>
          </a:prstGeom>
          <a:noFill/>
        </p:spPr>
      </p:pic>
      <p:sp>
        <p:nvSpPr>
          <p:cNvPr id="4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8</a:t>
            </a:fld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116632"/>
            <a:ext cx="9144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ВЫГОДЫ ЭФФЕКТИВНОГО ЛИЧНОГО </a:t>
            </a:r>
          </a:p>
          <a:p>
            <a:pPr indent="-45720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ФИНАНСОВОГО ПЛАНИРОВАНИЯ</a:t>
            </a:r>
          </a:p>
        </p:txBody>
      </p:sp>
      <p:sp>
        <p:nvSpPr>
          <p:cNvPr id="29" name="Rectangle 152"/>
          <p:cNvSpPr>
            <a:spLocks noChangeArrowheads="1"/>
          </p:cNvSpPr>
          <p:nvPr/>
        </p:nvSpPr>
        <p:spPr bwMode="gray">
          <a:xfrm>
            <a:off x="4712496" y="5615499"/>
            <a:ext cx="117475" cy="3810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8" name="Rectangle 153"/>
          <p:cNvSpPr>
            <a:spLocks noChangeArrowheads="1"/>
          </p:cNvSpPr>
          <p:nvPr/>
        </p:nvSpPr>
        <p:spPr bwMode="gray">
          <a:xfrm>
            <a:off x="7748529" y="5603776"/>
            <a:ext cx="117475" cy="3810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gray">
          <a:xfrm>
            <a:off x="3968080" y="1869976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48BE67">
                  <a:gamma/>
                  <a:tint val="21176"/>
                  <a:invGamma/>
                </a:srgbClr>
              </a:gs>
              <a:gs pos="100000">
                <a:srgbClr val="48BE67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gray">
          <a:xfrm>
            <a:off x="4567099" y="1923517"/>
            <a:ext cx="3816424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Реализуются финансовые цели</a:t>
            </a:r>
          </a:p>
        </p:txBody>
      </p:sp>
      <p:sp>
        <p:nvSpPr>
          <p:cNvPr id="5" name="AutoShape 80"/>
          <p:cNvSpPr>
            <a:spLocks noChangeArrowheads="1"/>
          </p:cNvSpPr>
          <p:nvPr/>
        </p:nvSpPr>
        <p:spPr bwMode="gray">
          <a:xfrm>
            <a:off x="4044280" y="2538314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78FCB"/>
              </a:gs>
              <a:gs pos="50000">
                <a:srgbClr val="378FCB">
                  <a:gamma/>
                  <a:tint val="40000"/>
                  <a:invGamma/>
                </a:srgbClr>
              </a:gs>
              <a:gs pos="100000">
                <a:srgbClr val="378FCB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78FCB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" name="Text Box 84"/>
          <p:cNvSpPr txBox="1">
            <a:spLocks noChangeArrowheads="1"/>
          </p:cNvSpPr>
          <p:nvPr/>
        </p:nvSpPr>
        <p:spPr bwMode="gray">
          <a:xfrm>
            <a:off x="4007768" y="2593876"/>
            <a:ext cx="4536504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Обеспечивается защита от крупных рисков</a:t>
            </a:r>
          </a:p>
        </p:txBody>
      </p:sp>
      <p:sp>
        <p:nvSpPr>
          <p:cNvPr id="7" name="AutoShape 116"/>
          <p:cNvSpPr>
            <a:spLocks noChangeArrowheads="1"/>
          </p:cNvSpPr>
          <p:nvPr/>
        </p:nvSpPr>
        <p:spPr bwMode="gray">
          <a:xfrm>
            <a:off x="4044280" y="3224114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48BE67">
                  <a:gamma/>
                  <a:tint val="21176"/>
                  <a:invGamma/>
                </a:srgbClr>
              </a:gs>
              <a:gs pos="100000">
                <a:srgbClr val="48BE67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" name="Text Box 117"/>
          <p:cNvSpPr txBox="1">
            <a:spLocks noChangeArrowheads="1"/>
          </p:cNvSpPr>
          <p:nvPr/>
        </p:nvSpPr>
        <p:spPr bwMode="gray">
          <a:xfrm>
            <a:off x="4079776" y="3279676"/>
            <a:ext cx="4536504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Повышается личный кредитный рейтинг</a:t>
            </a:r>
          </a:p>
        </p:txBody>
      </p:sp>
      <p:sp>
        <p:nvSpPr>
          <p:cNvPr id="9" name="AutoShape 118"/>
          <p:cNvSpPr>
            <a:spLocks noChangeArrowheads="1"/>
          </p:cNvSpPr>
          <p:nvPr/>
        </p:nvSpPr>
        <p:spPr bwMode="gray">
          <a:xfrm>
            <a:off x="4044280" y="3909914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78FCB"/>
              </a:gs>
              <a:gs pos="50000">
                <a:srgbClr val="378FCB">
                  <a:gamma/>
                  <a:tint val="40000"/>
                  <a:invGamma/>
                </a:srgbClr>
              </a:gs>
              <a:gs pos="100000">
                <a:srgbClr val="378FCB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78FCB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" name="Text Box 119"/>
          <p:cNvSpPr txBox="1">
            <a:spLocks noChangeArrowheads="1"/>
          </p:cNvSpPr>
          <p:nvPr/>
        </p:nvSpPr>
        <p:spPr bwMode="gray">
          <a:xfrm>
            <a:off x="3935760" y="3965476"/>
            <a:ext cx="468052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Возрастает уровень жизни</a:t>
            </a:r>
          </a:p>
        </p:txBody>
      </p:sp>
      <p:sp>
        <p:nvSpPr>
          <p:cNvPr id="11" name="AutoShape 120"/>
          <p:cNvSpPr>
            <a:spLocks noChangeArrowheads="1"/>
          </p:cNvSpPr>
          <p:nvPr/>
        </p:nvSpPr>
        <p:spPr bwMode="gray">
          <a:xfrm>
            <a:off x="4044280" y="4595714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8BE67"/>
              </a:gs>
              <a:gs pos="50000">
                <a:srgbClr val="48BE67">
                  <a:gamma/>
                  <a:tint val="21176"/>
                  <a:invGamma/>
                </a:srgbClr>
              </a:gs>
              <a:gs pos="100000">
                <a:srgbClr val="48BE67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48BE6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" name="Text Box 121"/>
          <p:cNvSpPr txBox="1">
            <a:spLocks noChangeArrowheads="1"/>
          </p:cNvSpPr>
          <p:nvPr/>
        </p:nvSpPr>
        <p:spPr bwMode="gray">
          <a:xfrm>
            <a:off x="4079776" y="4572864"/>
            <a:ext cx="4536504" cy="51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 eaLnBrk="0" fontAlgn="base" hangingPunct="0">
              <a:lnSpc>
                <a:spcPts val="1600"/>
              </a:lnSpc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Минимизируется влияние эмоций</a:t>
            </a:r>
          </a:p>
          <a:p>
            <a:pPr marL="457200" indent="-457200" algn="ctr" eaLnBrk="0" fontAlgn="base" hangingPunct="0">
              <a:lnSpc>
                <a:spcPts val="1600"/>
              </a:lnSpc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 на процесс принятия решений</a:t>
            </a:r>
          </a:p>
        </p:txBody>
      </p:sp>
      <p:sp>
        <p:nvSpPr>
          <p:cNvPr id="14" name="Rectangle 142"/>
          <p:cNvSpPr>
            <a:spLocks noChangeArrowheads="1"/>
          </p:cNvSpPr>
          <p:nvPr/>
        </p:nvSpPr>
        <p:spPr bwMode="gray">
          <a:xfrm>
            <a:off x="4731679" y="1414364"/>
            <a:ext cx="117476" cy="3810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Rectangle 143"/>
          <p:cNvSpPr>
            <a:spLocks noChangeArrowheads="1"/>
          </p:cNvSpPr>
          <p:nvPr/>
        </p:nvSpPr>
        <p:spPr bwMode="gray">
          <a:xfrm>
            <a:off x="4730092" y="2316065"/>
            <a:ext cx="111126" cy="16986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Rectangle 146"/>
          <p:cNvSpPr>
            <a:spLocks noChangeArrowheads="1"/>
          </p:cNvSpPr>
          <p:nvPr/>
        </p:nvSpPr>
        <p:spPr bwMode="gray">
          <a:xfrm>
            <a:off x="4734854" y="2997103"/>
            <a:ext cx="111126" cy="16986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7" name="Rectangle 148"/>
          <p:cNvSpPr>
            <a:spLocks noChangeArrowheads="1"/>
          </p:cNvSpPr>
          <p:nvPr/>
        </p:nvSpPr>
        <p:spPr bwMode="gray">
          <a:xfrm>
            <a:off x="4731679" y="3682903"/>
            <a:ext cx="111126" cy="16986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8" name="Rectangle 150"/>
          <p:cNvSpPr>
            <a:spLocks noChangeArrowheads="1"/>
          </p:cNvSpPr>
          <p:nvPr/>
        </p:nvSpPr>
        <p:spPr bwMode="gray">
          <a:xfrm>
            <a:off x="4731679" y="4367115"/>
            <a:ext cx="111126" cy="16986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Rectangle 144"/>
          <p:cNvSpPr>
            <a:spLocks noChangeArrowheads="1"/>
          </p:cNvSpPr>
          <p:nvPr/>
        </p:nvSpPr>
        <p:spPr bwMode="gray">
          <a:xfrm>
            <a:off x="7730456" y="1412776"/>
            <a:ext cx="117475" cy="3810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2" name="Rectangle 145"/>
          <p:cNvSpPr>
            <a:spLocks noChangeArrowheads="1"/>
          </p:cNvSpPr>
          <p:nvPr/>
        </p:nvSpPr>
        <p:spPr bwMode="gray">
          <a:xfrm>
            <a:off x="7728868" y="2314477"/>
            <a:ext cx="120650" cy="17621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3" name="Rectangle 147"/>
          <p:cNvSpPr>
            <a:spLocks noChangeArrowheads="1"/>
          </p:cNvSpPr>
          <p:nvPr/>
        </p:nvSpPr>
        <p:spPr bwMode="gray">
          <a:xfrm>
            <a:off x="7733630" y="2995515"/>
            <a:ext cx="120650" cy="17621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4" name="Rectangle 149"/>
          <p:cNvSpPr>
            <a:spLocks noChangeArrowheads="1"/>
          </p:cNvSpPr>
          <p:nvPr/>
        </p:nvSpPr>
        <p:spPr bwMode="gray">
          <a:xfrm>
            <a:off x="7730455" y="3681315"/>
            <a:ext cx="120650" cy="17621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5" name="Rectangle 151"/>
          <p:cNvSpPr>
            <a:spLocks noChangeArrowheads="1"/>
          </p:cNvSpPr>
          <p:nvPr/>
        </p:nvSpPr>
        <p:spPr bwMode="gray">
          <a:xfrm>
            <a:off x="7730455" y="4365527"/>
            <a:ext cx="120650" cy="176213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gray">
          <a:xfrm>
            <a:off x="4007768" y="5949280"/>
            <a:ext cx="4495800" cy="152400"/>
          </a:xfrm>
          <a:prstGeom prst="rect">
            <a:avLst/>
          </a:prstGeom>
          <a:gradFill rotWithShape="1">
            <a:gsLst>
              <a:gs pos="0">
                <a:srgbClr val="B2B2B2">
                  <a:alpha val="0"/>
                </a:srgbClr>
              </a:gs>
              <a:gs pos="50000">
                <a:srgbClr val="B2B2B2">
                  <a:gamma/>
                  <a:tint val="63529"/>
                  <a:invGamma/>
                  <a:alpha val="58000"/>
                </a:srgbClr>
              </a:gs>
              <a:gs pos="100000">
                <a:srgbClr val="B2B2B2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906000" y="6492876"/>
            <a:ext cx="762000" cy="365125"/>
          </a:xfrm>
        </p:spPr>
        <p:txBody>
          <a:bodyPr/>
          <a:lstStyle/>
          <a:p>
            <a:pPr>
              <a:defRPr/>
            </a:pPr>
            <a:fld id="{FD9BE01A-6059-40E8-A099-E5004232045D}" type="slidenum">
              <a:rPr lang="ru-RU" sz="2800"/>
              <a:pPr>
                <a:defRPr/>
              </a:pPr>
              <a:t>9</a:t>
            </a:fld>
            <a:endParaRPr lang="ru-RU" sz="2800" dirty="0"/>
          </a:p>
        </p:txBody>
      </p:sp>
      <p:sp>
        <p:nvSpPr>
          <p:cNvPr id="30" name="AutoShape 118"/>
          <p:cNvSpPr>
            <a:spLocks noChangeArrowheads="1"/>
          </p:cNvSpPr>
          <p:nvPr/>
        </p:nvSpPr>
        <p:spPr bwMode="gray">
          <a:xfrm>
            <a:off x="4026695" y="5310699"/>
            <a:ext cx="457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78FCB"/>
              </a:gs>
              <a:gs pos="50000">
                <a:srgbClr val="378FCB">
                  <a:gamma/>
                  <a:tint val="40000"/>
                  <a:invGamma/>
                </a:srgbClr>
              </a:gs>
              <a:gs pos="100000">
                <a:srgbClr val="378FCB"/>
              </a:gs>
            </a:gsLst>
            <a:lin ang="0" scaled="1"/>
          </a:gradFill>
          <a:ln w="19050" algn="ctr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78FCB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4151784" y="5292944"/>
            <a:ext cx="4392488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eaLnBrk="0" fontAlgn="base" hangingPunct="0">
              <a:lnSpc>
                <a:spcPts val="1600"/>
              </a:lnSpc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Достигается финансовая </a:t>
            </a:r>
          </a:p>
          <a:p>
            <a:pPr marL="457200" indent="-457200" algn="ctr" eaLnBrk="0" fontAlgn="base" hangingPunct="0">
              <a:lnSpc>
                <a:spcPts val="1600"/>
              </a:lnSpc>
              <a:spcAft>
                <a:spcPct val="0"/>
              </a:spcAft>
            </a:pPr>
            <a:r>
              <a:rPr lang="ru-RU" dirty="0">
                <a:cs typeface="Arial" pitchFamily="34" charset="0"/>
              </a:rPr>
              <a:t>независимость и состоятельность</a:t>
            </a:r>
          </a:p>
        </p:txBody>
      </p:sp>
      <p:sp>
        <p:nvSpPr>
          <p:cNvPr id="19" name="Rectangle 152"/>
          <p:cNvSpPr>
            <a:spLocks noChangeArrowheads="1"/>
          </p:cNvSpPr>
          <p:nvPr/>
        </p:nvSpPr>
        <p:spPr bwMode="gray">
          <a:xfrm>
            <a:off x="4728504" y="5064100"/>
            <a:ext cx="123826" cy="1651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sp>
        <p:nvSpPr>
          <p:cNvPr id="26" name="Rectangle 153"/>
          <p:cNvSpPr>
            <a:spLocks noChangeArrowheads="1"/>
          </p:cNvSpPr>
          <p:nvPr/>
        </p:nvSpPr>
        <p:spPr bwMode="gray">
          <a:xfrm>
            <a:off x="7733631" y="5062439"/>
            <a:ext cx="117475" cy="180000"/>
          </a:xfrm>
          <a:prstGeom prst="rect">
            <a:avLst/>
          </a:prstGeom>
          <a:gradFill rotWithShape="1"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F680"/>
      </a:accent1>
      <a:accent2>
        <a:srgbClr val="E74C3C"/>
      </a:accent2>
      <a:accent3>
        <a:srgbClr val="16A085"/>
      </a:accent3>
      <a:accent4>
        <a:srgbClr val="2C3E50"/>
      </a:accent4>
      <a:accent5>
        <a:srgbClr val="ECF0F1"/>
      </a:accent5>
      <a:accent6>
        <a:srgbClr val="6AB0AA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323</Words>
  <Application>Microsoft Office PowerPoint</Application>
  <PresentationFormat>Произвольный</PresentationFormat>
  <Paragraphs>86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Прищепа Ирина Валерьевна</dc:creator>
  <cp:lastModifiedBy>Marina Kozodaeva</cp:lastModifiedBy>
  <cp:revision>703</cp:revision>
  <dcterms:created xsi:type="dcterms:W3CDTF">2016-10-21T06:16:50Z</dcterms:created>
  <dcterms:modified xsi:type="dcterms:W3CDTF">2018-04-13T15:10:33Z</dcterms:modified>
</cp:coreProperties>
</file>